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546" r:id="rId2"/>
    <p:sldId id="607" r:id="rId3"/>
    <p:sldId id="608" r:id="rId4"/>
    <p:sldId id="609" r:id="rId5"/>
    <p:sldId id="610" r:id="rId6"/>
    <p:sldId id="611" r:id="rId7"/>
    <p:sldId id="612" r:id="rId8"/>
    <p:sldId id="613" r:id="rId9"/>
    <p:sldId id="614" r:id="rId10"/>
    <p:sldId id="615" r:id="rId11"/>
    <p:sldId id="616" r:id="rId12"/>
    <p:sldId id="617" r:id="rId13"/>
    <p:sldId id="618" r:id="rId14"/>
    <p:sldId id="619" r:id="rId15"/>
    <p:sldId id="620" r:id="rId16"/>
    <p:sldId id="621" r:id="rId17"/>
    <p:sldId id="622" r:id="rId18"/>
    <p:sldId id="623" r:id="rId19"/>
    <p:sldId id="624" r:id="rId20"/>
    <p:sldId id="625" r:id="rId21"/>
    <p:sldId id="626" r:id="rId22"/>
    <p:sldId id="627" r:id="rId23"/>
    <p:sldId id="628" r:id="rId24"/>
    <p:sldId id="629" r:id="rId25"/>
    <p:sldId id="630" r:id="rId26"/>
    <p:sldId id="631" r:id="rId27"/>
    <p:sldId id="632" r:id="rId28"/>
    <p:sldId id="633" r:id="rId29"/>
    <p:sldId id="634" r:id="rId30"/>
    <p:sldId id="635" r:id="rId31"/>
    <p:sldId id="449" r:id="rId32"/>
    <p:sldId id="598" r:id="rId33"/>
    <p:sldId id="450" r:id="rId34"/>
    <p:sldId id="451" r:id="rId35"/>
    <p:sldId id="452" r:id="rId36"/>
    <p:sldId id="453" r:id="rId37"/>
    <p:sldId id="454" r:id="rId38"/>
    <p:sldId id="455" r:id="rId39"/>
    <p:sldId id="562" r:id="rId40"/>
    <p:sldId id="563" r:id="rId41"/>
    <p:sldId id="564" r:id="rId42"/>
    <p:sldId id="565" r:id="rId43"/>
    <p:sldId id="566" r:id="rId44"/>
    <p:sldId id="567" r:id="rId45"/>
    <p:sldId id="568" r:id="rId46"/>
    <p:sldId id="569" r:id="rId47"/>
    <p:sldId id="570" r:id="rId48"/>
    <p:sldId id="571" r:id="rId49"/>
    <p:sldId id="572" r:id="rId50"/>
    <p:sldId id="573" r:id="rId51"/>
    <p:sldId id="543" r:id="rId52"/>
    <p:sldId id="544" r:id="rId53"/>
    <p:sldId id="545" r:id="rId54"/>
    <p:sldId id="538" r:id="rId55"/>
    <p:sldId id="539" r:id="rId56"/>
    <p:sldId id="540" r:id="rId57"/>
    <p:sldId id="541" r:id="rId58"/>
    <p:sldId id="542" r:id="rId59"/>
    <p:sldId id="488" r:id="rId60"/>
    <p:sldId id="489" r:id="rId61"/>
    <p:sldId id="490" r:id="rId62"/>
    <p:sldId id="491" r:id="rId63"/>
    <p:sldId id="492" r:id="rId64"/>
    <p:sldId id="493" r:id="rId65"/>
    <p:sldId id="494" r:id="rId66"/>
    <p:sldId id="495" r:id="rId67"/>
    <p:sldId id="496" r:id="rId68"/>
    <p:sldId id="599" r:id="rId69"/>
    <p:sldId id="600" r:id="rId70"/>
    <p:sldId id="601" r:id="rId71"/>
    <p:sldId id="602" r:id="rId72"/>
    <p:sldId id="603" r:id="rId73"/>
    <p:sldId id="604" r:id="rId74"/>
    <p:sldId id="548" r:id="rId75"/>
    <p:sldId id="517" r:id="rId76"/>
    <p:sldId id="518" r:id="rId77"/>
    <p:sldId id="519" r:id="rId78"/>
    <p:sldId id="520" r:id="rId79"/>
    <p:sldId id="521" r:id="rId80"/>
    <p:sldId id="605" r:id="rId81"/>
    <p:sldId id="529" r:id="rId82"/>
    <p:sldId id="530" r:id="rId83"/>
    <p:sldId id="574" r:id="rId84"/>
    <p:sldId id="575" r:id="rId85"/>
    <p:sldId id="576" r:id="rId86"/>
    <p:sldId id="577" r:id="rId87"/>
    <p:sldId id="534" r:id="rId88"/>
    <p:sldId id="535" r:id="rId89"/>
    <p:sldId id="536" r:id="rId90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cky" initials="B" lastIdx="1" clrIdx="0"/>
  <p:cmAuthor id="1" name="Charlie Kocher" initials="C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A700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8373" autoAdjust="0"/>
  </p:normalViewPr>
  <p:slideViewPr>
    <p:cSldViewPr>
      <p:cViewPr>
        <p:scale>
          <a:sx n="90" d="100"/>
          <a:sy n="90" d="100"/>
        </p:scale>
        <p:origin x="-1200" y="-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notesMaster" Target="notesMasters/notesMaster1.xml"/><Relationship Id="rId92" Type="http://schemas.openxmlformats.org/officeDocument/2006/relationships/handoutMaster" Target="handoutMasters/handoutMaster1.xml"/><Relationship Id="rId93" Type="http://schemas.openxmlformats.org/officeDocument/2006/relationships/printerSettings" Target="printerSettings/printerSettings1.bin"/><Relationship Id="rId94" Type="http://schemas.openxmlformats.org/officeDocument/2006/relationships/commentAuthors" Target="commentAuthors.xml"/><Relationship Id="rId95" Type="http://schemas.openxmlformats.org/officeDocument/2006/relationships/presProps" Target="presProps.xml"/><Relationship Id="rId96" Type="http://schemas.openxmlformats.org/officeDocument/2006/relationships/viewProps" Target="viewProps.xml"/><Relationship Id="rId97" Type="http://schemas.openxmlformats.org/officeDocument/2006/relationships/theme" Target="theme/theme1.xml"/><Relationship Id="rId9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2-25T16:58:01.464" idx="1">
    <p:pos x="10" y="1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2-02T09:24:59.280" idx="1">
    <p:pos x="10" y="10"/>
    <p:text>If flights are delayed or changed, QUICKLY go to nearest airline desk, get instructions in writing, and share with Rotary and families.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342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4921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0342" y="8894921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48B94984-1A64-4D2E-AACC-4929FD7BA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25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BF3C08C5-6BEF-4C1B-9F3C-A15A478B9822}" type="datetimeFigureOut">
              <a:rPr lang="en-US"/>
              <a:pPr>
                <a:defRPr/>
              </a:pPr>
              <a:t>17-03-05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1"/>
            <a:ext cx="5661660" cy="4213384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1EFB089-02F0-4F84-8E9D-4B7EA59FE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246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6" name="Shape 60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247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4754" name="Shape 248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247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4754" name="Shape 248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25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6802" name="Shape 254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hape 2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8850" name="Shape 266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hape 2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Think about comparing the two cultures</a:t>
            </a:r>
          </a:p>
        </p:txBody>
      </p:sp>
      <p:sp>
        <p:nvSpPr>
          <p:cNvPr id="80898" name="Shape 260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hape 27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82946" name="Shape 273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84994" name="Text Box 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dirty="0" smtClean="0"/>
              <a:t>Reference list provided in packet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F463F6-7F7D-4BCC-8ACF-EE870DBAF0BE}" type="slidenum">
              <a:rPr lang="en-US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BC96E-B775-46E5-9793-191588EDB4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1FB02-F05C-49EE-98B7-8D5628D8F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22BE7-B494-471A-930A-7B2B3FA31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E018E-FE01-47CE-9340-ACCB64C97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5F2FD-9955-4CAB-96E6-4806DB61EB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450B8-1487-4162-BD73-17B31B983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CCFA1-28A8-41FF-902E-2F2C9594B1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A693D-43E3-4D7F-838C-A3B13B7C6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4C6FD-F058-4D0A-BF19-56508D1F2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992E6-90B9-4B36-AB3B-4548DDCF1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F93DD-B9A8-4FF6-BE02-B78502328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FA80B-0C7C-4B69-80B6-CB255CF1B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fld id="{54A90AF2-A0A7-4F1D-90BD-8375828E4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w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w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w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wmf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7040.com/news/ye/" TargetMode="External"/><Relationship Id="rId4" Type="http://schemas.openxmlformats.org/officeDocument/2006/relationships/image" Target="../media/image33.jpeg"/><Relationship Id="rId5" Type="http://schemas.openxmlformats.org/officeDocument/2006/relationships/image" Target="../media/image1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81970" y="2967335"/>
            <a:ext cx="4980074" cy="12003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C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District 5020</a:t>
            </a:r>
          </a:p>
          <a:p>
            <a:pPr algn="ctr"/>
            <a:r>
              <a:rPr lang="en-CA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Outbound Orientation</a:t>
            </a:r>
            <a:endParaRPr lang="en-CA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48006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8000"/>
                </a:solidFill>
                <a:cs typeface="Arial" charset="0"/>
              </a:rPr>
              <a:t>Welcome to Day 2</a:t>
            </a:r>
            <a:br>
              <a:rPr lang="en-US" sz="3200" b="1" i="1" dirty="0">
                <a:solidFill>
                  <a:srgbClr val="008000"/>
                </a:solidFill>
                <a:cs typeface="Arial" charset="0"/>
              </a:rPr>
            </a:br>
            <a:r>
              <a:rPr lang="en-US" sz="3200" b="1" i="1" dirty="0">
                <a:solidFill>
                  <a:srgbClr val="008000"/>
                </a:solidFill>
                <a:cs typeface="Arial" charset="0"/>
              </a:rPr>
              <a:t>March </a:t>
            </a:r>
            <a:r>
              <a:rPr lang="en-US" sz="3200" b="1" i="1" dirty="0" smtClean="0">
                <a:solidFill>
                  <a:srgbClr val="008000"/>
                </a:solidFill>
                <a:cs typeface="Arial" charset="0"/>
              </a:rPr>
              <a:t>26, 2017</a:t>
            </a:r>
            <a:r>
              <a:rPr lang="en-US" sz="3200" b="1" i="1" dirty="0">
                <a:solidFill>
                  <a:schemeClr val="hlink"/>
                </a:solidFill>
                <a:cs typeface="Arial" charset="0"/>
              </a:rPr>
              <a:t/>
            </a:r>
            <a:br>
              <a:rPr lang="en-US" sz="3200" b="1" i="1" dirty="0">
                <a:solidFill>
                  <a:schemeClr val="hlink"/>
                </a:solidFill>
                <a:cs typeface="Arial" charset="0"/>
              </a:rPr>
            </a:b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620000" cy="685800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Visa Processing Companies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295400"/>
            <a:ext cx="7620000" cy="5137484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latin typeface="Calibri"/>
                <a:cs typeface="Calibri"/>
              </a:rPr>
              <a:t>Canada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latin typeface="Calibri"/>
                <a:cs typeface="Calibri"/>
              </a:rPr>
              <a:t>   </a:t>
            </a:r>
            <a:r>
              <a:rPr lang="en-US" sz="2800" dirty="0">
                <a:latin typeface="Calibri"/>
                <a:cs typeface="Calibri"/>
              </a:rPr>
              <a:t>Visa Universe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/>
                <a:cs typeface="Calibri"/>
              </a:rPr>
              <a:t>	  www.visaunivserse.com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/>
                <a:cs typeface="Calibri"/>
              </a:rPr>
              <a:t>	   info@visaunivserse.com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/>
                <a:cs typeface="Calibri"/>
              </a:rPr>
              <a:t>	   International Visa Passport Service Corporation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/>
                <a:cs typeface="Calibri"/>
              </a:rPr>
              <a:t>	    www.ivpsc.com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dirty="0">
              <a:solidFill>
                <a:srgbClr val="BB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latin typeface="Calibri"/>
                <a:cs typeface="Calibri"/>
              </a:rPr>
              <a:t>USA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latin typeface="Calibri"/>
                <a:cs typeface="Calibri"/>
              </a:rPr>
              <a:t>          </a:t>
            </a:r>
            <a:r>
              <a:rPr lang="en-US" sz="2800" dirty="0">
                <a:latin typeface="Calibri"/>
                <a:cs typeface="Calibri"/>
              </a:rPr>
              <a:t>travisa - www.travisa.com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>
                <a:latin typeface="Calibri"/>
                <a:cs typeface="Calibri"/>
              </a:rPr>
              <a:t>	     </a:t>
            </a:r>
            <a:r>
              <a:rPr lang="en-US" sz="2800" dirty="0" smtClean="0">
                <a:latin typeface="Calibri"/>
                <a:cs typeface="Calibri"/>
              </a:rPr>
              <a:t> G3Visas </a:t>
            </a:r>
            <a:r>
              <a:rPr lang="en-US" sz="2800" dirty="0">
                <a:latin typeface="Calibri"/>
                <a:cs typeface="Calibri"/>
              </a:rPr>
              <a:t>- www.g3visas.com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dirty="0">
              <a:solidFill>
                <a:srgbClr val="BB0000"/>
              </a:solidFill>
              <a:latin typeface="Palatino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solidFill>
                  <a:srgbClr val="BB0000"/>
                </a:solidFill>
                <a:latin typeface="Palatino" pitchFamily="18" charset="0"/>
              </a:rPr>
              <a:t>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dirty="0">
                <a:solidFill>
                  <a:srgbClr val="BB0000"/>
                </a:solidFill>
                <a:latin typeface="Palatino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14513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1600200" y="1143001"/>
            <a:ext cx="5829300" cy="1470025"/>
          </a:xfrm>
        </p:spPr>
        <p:txBody>
          <a:bodyPr/>
          <a:lstStyle/>
          <a:p>
            <a:r>
              <a:rPr lang="en-US" b="1" i="1" dirty="0">
                <a:solidFill>
                  <a:srgbClr val="008000"/>
                </a:solidFill>
              </a:rPr>
              <a:t>AIRLINE TRAVEL </a:t>
            </a: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2228850" y="2743200"/>
            <a:ext cx="4800600" cy="1752600"/>
          </a:xfrm>
        </p:spPr>
        <p:txBody>
          <a:bodyPr/>
          <a:lstStyle/>
          <a:p>
            <a:r>
              <a:rPr lang="en-US" b="1" dirty="0">
                <a:latin typeface="Calibri"/>
                <a:cs typeface="Calibri"/>
              </a:rPr>
              <a:t>Tickets</a:t>
            </a:r>
          </a:p>
          <a:p>
            <a:r>
              <a:rPr lang="en-US" b="1" dirty="0" smtClean="0">
                <a:latin typeface="Calibri"/>
                <a:cs typeface="Calibri"/>
              </a:rPr>
              <a:t>Baggage</a:t>
            </a:r>
            <a:endParaRPr lang="en-US" b="1" dirty="0">
              <a:latin typeface="Calibri"/>
              <a:cs typeface="Calibri"/>
            </a:endParaRPr>
          </a:p>
          <a:p>
            <a:r>
              <a:rPr lang="en-US" b="1" dirty="0">
                <a:latin typeface="Calibri"/>
                <a:cs typeface="Calibri"/>
              </a:rPr>
              <a:t>Departure and Arrival</a:t>
            </a:r>
          </a:p>
        </p:txBody>
      </p:sp>
    </p:spTree>
    <p:extLst>
      <p:ext uri="{BB962C8B-B14F-4D97-AF65-F5344CB8AC3E}">
        <p14:creationId xmlns:p14="http://schemas.microsoft.com/office/powerpoint/2010/main" val="1472389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533400"/>
            <a:ext cx="6877050" cy="641350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Airline Tickets Requirements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219200"/>
            <a:ext cx="6534150" cy="48768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US" sz="1200" b="1" dirty="0">
              <a:solidFill>
                <a:srgbClr val="BB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Calibri"/>
                <a:cs typeface="Calibri"/>
              </a:rPr>
              <a:t>Must allow for quick return in the event of an </a:t>
            </a:r>
            <a:r>
              <a:rPr lang="en-US" dirty="0" smtClean="0">
                <a:latin typeface="Calibri"/>
                <a:cs typeface="Calibri"/>
              </a:rPr>
              <a:t>emergency.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/>
                <a:cs typeface="Calibri"/>
              </a:rPr>
              <a:t>Airline change fees may start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 at $250US and may be more    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 for weekend/holiday travel.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Calibri"/>
                <a:cs typeface="Calibri"/>
              </a:rPr>
              <a:t>Airline frequent flyer rewards are ABSOLUTELY NOT </a:t>
            </a:r>
            <a:r>
              <a:rPr lang="en-US" dirty="0" smtClean="0">
                <a:latin typeface="Calibri"/>
                <a:cs typeface="Calibri"/>
              </a:rPr>
              <a:t>permitted.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Calibri"/>
                <a:cs typeface="Calibri"/>
              </a:rPr>
              <a:t>A copy of your airline ticket with change rules must be submitted to your Country </a:t>
            </a:r>
            <a:r>
              <a:rPr lang="en-US" dirty="0" smtClean="0">
                <a:latin typeface="Calibri"/>
                <a:cs typeface="Calibri"/>
              </a:rPr>
              <a:t>Officer.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dirty="0">
              <a:solidFill>
                <a:srgbClr val="BB0000"/>
              </a:solidFill>
              <a:latin typeface="Palatino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dirty="0">
              <a:solidFill>
                <a:srgbClr val="BB0000"/>
              </a:solidFill>
              <a:latin typeface="Palatino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36576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901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1066800" y="321044"/>
            <a:ext cx="5943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2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Airline Tickets</a:t>
            </a:r>
            <a:endParaRPr lang="en-US" sz="32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5800" y="1066800"/>
            <a:ext cx="8001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It’s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Your World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Travel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Package Services – visa/ticket/travel support for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18 months</a:t>
            </a:r>
          </a:p>
          <a:p>
            <a:pPr>
              <a:lnSpc>
                <a:spcPct val="900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Different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coaches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for different  countries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Phone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1-206-242-1969 or 206-328-0625 (24/7)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   	www.iywt.com 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rgbClr val="33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rgbClr val="33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 STA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(Student Travel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Assistance – ticketing only)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>
                <a:latin typeface="Arial" pitchFamily="34" charset="0"/>
                <a:cs typeface="Arial" pitchFamily="34" charset="0"/>
              </a:rPr>
              <a:t>Jeff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Mathews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	Phone:  1-800-495-5702</a:t>
            </a:r>
          </a:p>
          <a:p>
            <a:pPr>
              <a:lnSpc>
                <a:spcPct val="90000"/>
              </a:lnSpc>
            </a:pPr>
            <a:r>
              <a:rPr lang="en-US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>
                <a:latin typeface="Arial" pitchFamily="34" charset="0"/>
                <a:cs typeface="Arial" pitchFamily="34" charset="0"/>
              </a:rPr>
              <a:t>Email: jeff.Mathews@statravelcom </a:t>
            </a:r>
          </a:p>
          <a:p>
            <a:pPr>
              <a:lnSpc>
                <a:spcPct val="90000"/>
              </a:lnSpc>
            </a:pPr>
            <a:endParaRPr lang="en-US" b="1" dirty="0">
              <a:solidFill>
                <a:srgbClr val="A7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rgbClr val="A70000"/>
              </a:solidFill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32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514350"/>
            <a:ext cx="5350042" cy="1009650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Keep Documents Safe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600200"/>
            <a:ext cx="7696200" cy="4555958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/>
                <a:cs typeface="Calibri"/>
              </a:rPr>
              <a:t>Keep </a:t>
            </a:r>
            <a:r>
              <a:rPr lang="en-US" dirty="0">
                <a:latin typeface="Calibri"/>
                <a:cs typeface="Calibri"/>
              </a:rPr>
              <a:t>passport, </a:t>
            </a:r>
            <a:r>
              <a:rPr lang="en-US" dirty="0" smtClean="0">
                <a:latin typeface="Calibri"/>
                <a:cs typeface="Calibri"/>
              </a:rPr>
              <a:t>boarding pass,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    visa, parent permission to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    travel and copy of your Guarantee Form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   with you and secure at all </a:t>
            </a:r>
            <a:r>
              <a:rPr lang="en-US" dirty="0">
                <a:latin typeface="Calibri"/>
                <a:cs typeface="Calibri"/>
              </a:rPr>
              <a:t>times</a:t>
            </a:r>
            <a:r>
              <a:rPr lang="en-US" dirty="0" smtClean="0">
                <a:latin typeface="Calibri"/>
                <a:cs typeface="Calibri"/>
              </a:rPr>
              <a:t>!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/>
                <a:cs typeface="Calibri"/>
              </a:rPr>
              <a:t>Leave hard COPIES with your parents.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>
              <a:latin typeface="Calibri"/>
              <a:cs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15143"/>
            <a:ext cx="1905000" cy="237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298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6814886" cy="1096963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Who </a:t>
            </a:r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needs </a:t>
            </a:r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to know to what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95400"/>
            <a:ext cx="7391400" cy="50292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>
                <a:latin typeface="Calibri"/>
                <a:cs typeface="Calibri"/>
              </a:rPr>
              <a:t>Communicate your travel plans to both your host family and host Rotary Club as soon as you know your flight </a:t>
            </a:r>
            <a:r>
              <a:rPr lang="en-US" dirty="0" smtClean="0">
                <a:latin typeface="Calibri"/>
                <a:cs typeface="Calibri"/>
              </a:rPr>
              <a:t>details. 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1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>
                <a:latin typeface="Calibri"/>
                <a:cs typeface="Calibri"/>
              </a:rPr>
              <a:t>Make sure to communicate </a:t>
            </a:r>
            <a:r>
              <a:rPr lang="en-US" u="sng" dirty="0">
                <a:latin typeface="Calibri"/>
                <a:cs typeface="Calibri"/>
              </a:rPr>
              <a:t>ALL</a:t>
            </a:r>
            <a:r>
              <a:rPr lang="en-US" dirty="0">
                <a:latin typeface="Calibri"/>
                <a:cs typeface="Calibri"/>
              </a:rPr>
              <a:t> flight  info: airline(s) name, flight numbers &amp; arrival </a:t>
            </a:r>
            <a:r>
              <a:rPr lang="en-US" dirty="0" smtClean="0">
                <a:latin typeface="Calibri"/>
                <a:cs typeface="Calibri"/>
              </a:rPr>
              <a:t>times.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14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dirty="0">
                <a:latin typeface="Calibri"/>
                <a:cs typeface="Calibri"/>
              </a:rPr>
              <a:t>Confirm that your travel plans have been received and who will be at the arrival </a:t>
            </a:r>
            <a:r>
              <a:rPr lang="en-US" dirty="0" smtClean="0">
                <a:latin typeface="Calibri"/>
                <a:cs typeface="Calibri"/>
              </a:rPr>
              <a:t>airport.</a:t>
            </a: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b="1" dirty="0">
              <a:solidFill>
                <a:srgbClr val="BB0000"/>
              </a:solidFill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324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28600"/>
            <a:ext cx="6172200" cy="1066800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Security Before the Airport</a:t>
            </a:r>
            <a:r>
              <a:rPr lang="en-US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14400" y="1295400"/>
            <a:ext cx="7848600" cy="4572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Calibri"/>
                <a:cs typeface="Calibri"/>
              </a:rPr>
              <a:t>Wear your Rotary blazer.</a:t>
            </a: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Calibri"/>
                <a:cs typeface="Calibri"/>
              </a:rPr>
              <a:t>Valuables </a:t>
            </a:r>
            <a:r>
              <a:rPr lang="en-US" sz="2800" dirty="0">
                <a:latin typeface="Calibri"/>
                <a:cs typeface="Calibri"/>
              </a:rPr>
              <a:t>such as jewelry, cash, laptop computers and electronics should go in carry-on </a:t>
            </a:r>
            <a:r>
              <a:rPr lang="en-US" sz="2800" dirty="0" smtClean="0">
                <a:latin typeface="Calibri"/>
                <a:cs typeface="Calibri"/>
              </a:rPr>
              <a:t>bags.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Be prepared to un-pack your carry-on </a:t>
            </a:r>
            <a:r>
              <a:rPr lang="en-US" sz="2800" dirty="0" smtClean="0">
                <a:latin typeface="Calibri"/>
                <a:cs typeface="Calibri"/>
              </a:rPr>
              <a:t>bags </a:t>
            </a:r>
            <a:r>
              <a:rPr lang="en-US" sz="2800" dirty="0">
                <a:latin typeface="Calibri"/>
                <a:cs typeface="Calibri"/>
              </a:rPr>
              <a:t>at security </a:t>
            </a:r>
            <a:r>
              <a:rPr lang="en-US" sz="2800" dirty="0" smtClean="0">
                <a:latin typeface="Calibri"/>
                <a:cs typeface="Calibri"/>
              </a:rPr>
              <a:t>gates.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Avoid wearing clothing, jewelry and accessories that may set off the metal detector at check </a:t>
            </a:r>
            <a:r>
              <a:rPr lang="en-US" sz="2800" dirty="0" smtClean="0">
                <a:latin typeface="Calibri"/>
                <a:cs typeface="Calibri"/>
              </a:rPr>
              <a:t>points.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Do not pack wrapped gifts or bring wrapped packages to the </a:t>
            </a:r>
            <a:r>
              <a:rPr lang="en-US" sz="2800" dirty="0" smtClean="0">
                <a:latin typeface="Calibri"/>
                <a:cs typeface="Calibri"/>
              </a:rPr>
              <a:t>checkpoint.</a:t>
            </a:r>
            <a:endParaRPr lang="en-US" sz="28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13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578"/>
            <a:ext cx="5617369" cy="1189038"/>
          </a:xfrm>
        </p:spPr>
        <p:txBody>
          <a:bodyPr/>
          <a:lstStyle/>
          <a:p>
            <a:pPr algn="l" eaLnBrk="1" hangingPunct="1"/>
            <a:r>
              <a:rPr lang="en-US" sz="3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Security At the Airport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799" y="1143000"/>
            <a:ext cx="7772401" cy="53784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2800" dirty="0">
                <a:latin typeface="Calibri"/>
                <a:cs typeface="Calibri"/>
              </a:rPr>
              <a:t>Be prepared for security screening of your carry-on </a:t>
            </a:r>
            <a:r>
              <a:rPr lang="en-US" sz="2800" dirty="0" smtClean="0">
                <a:latin typeface="Calibri"/>
                <a:cs typeface="Calibri"/>
              </a:rPr>
              <a:t>items.</a:t>
            </a:r>
            <a:endParaRPr lang="en-US" sz="28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spcBef>
                <a:spcPct val="10000"/>
              </a:spcBef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2800" dirty="0">
                <a:latin typeface="Calibri"/>
                <a:cs typeface="Calibri"/>
              </a:rPr>
              <a:t>Do not joke with any immigration, customs, or security officers - answer questions </a:t>
            </a:r>
            <a:r>
              <a:rPr lang="en-US" sz="2800" dirty="0" smtClean="0">
                <a:latin typeface="Calibri"/>
                <a:cs typeface="Calibri"/>
              </a:rPr>
              <a:t>politely.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2800" dirty="0">
                <a:latin typeface="Calibri"/>
                <a:cs typeface="Calibri"/>
              </a:rPr>
              <a:t>Never discuss such issues as bombs, terrorist activities, or anything remotely </a:t>
            </a:r>
            <a:endParaRPr lang="en-US" sz="28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spcBef>
                <a:spcPct val="10000"/>
              </a:spcBef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related.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2800" dirty="0">
                <a:latin typeface="Calibri"/>
                <a:cs typeface="Calibri"/>
              </a:rPr>
              <a:t>Never accept any items from </a:t>
            </a:r>
            <a:endParaRPr lang="en-US" sz="28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spcBef>
                <a:spcPct val="10000"/>
              </a:spcBef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strangers.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Wingdings" pitchFamily="2" charset="2"/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2800" dirty="0">
                <a:latin typeface="Calibri"/>
                <a:cs typeface="Calibri"/>
              </a:rPr>
              <a:t>Never leave your </a:t>
            </a:r>
            <a:r>
              <a:rPr lang="en-US" sz="2800" dirty="0" smtClean="0">
                <a:latin typeface="Calibri"/>
                <a:cs typeface="Calibri"/>
              </a:rPr>
              <a:t>belongings </a:t>
            </a:r>
          </a:p>
          <a:p>
            <a:pPr marL="0" indent="0" eaLnBrk="1" hangingPunct="1">
              <a:lnSpc>
                <a:spcPct val="80000"/>
              </a:lnSpc>
              <a:spcBef>
                <a:spcPct val="10000"/>
              </a:spcBef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 unattended</a:t>
            </a:r>
            <a:r>
              <a:rPr lang="en-US" dirty="0"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05200"/>
            <a:ext cx="3021013" cy="306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311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228600"/>
            <a:ext cx="5067300" cy="1031877"/>
          </a:xfrm>
        </p:spPr>
        <p:txBody>
          <a:bodyPr/>
          <a:lstStyle/>
          <a:p>
            <a:pPr algn="l" eaLnBrk="1" hangingPunct="1"/>
            <a:r>
              <a:rPr lang="en-US" sz="3600" b="1" i="1" u="sng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Airport Check In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371600"/>
            <a:ext cx="8077199" cy="5109411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Three hour advanced check in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prior or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departure.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 prepared to present your passport/visa, parental consent &amp;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confirmation code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or reservation acknowledgment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at airline counter.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Electronic ticket passengers (e-ticket) will need proper documentation from air carriers such as an acknowledgment of reservation or record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locator.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 prepared to show your passport and boarding pass more than once at various check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points.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4800"/>
            <a:ext cx="3017837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85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304800"/>
            <a:ext cx="5192316" cy="1009650"/>
          </a:xfrm>
        </p:spPr>
        <p:txBody>
          <a:bodyPr/>
          <a:lstStyle/>
          <a:p>
            <a:pPr algn="l" eaLnBrk="1" hangingPunct="1"/>
            <a:r>
              <a:rPr lang="en-US" sz="36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Baggage </a:t>
            </a:r>
            <a:r>
              <a:rPr lang="en-US" sz="3600" b="1" i="1" u="sng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Allowances</a:t>
            </a:r>
            <a:r>
              <a:rPr lang="en-US" sz="3600" u="sng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295400"/>
            <a:ext cx="7543800" cy="51374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Allowances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vary from carrier to carrier – check before you pack.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you have two airlines you need to check both.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 prepared to pay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fees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for all checked pieces.</a:t>
            </a:r>
          </a:p>
          <a:p>
            <a:pPr eaLnBrk="1" hangingPunct="1">
              <a:lnSpc>
                <a:spcPct val="85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 prepared to check carry on items (except handbag or laptop or small day pack).</a:t>
            </a:r>
          </a:p>
          <a:p>
            <a:pPr eaLnBrk="1" hangingPunct="1">
              <a:lnSpc>
                <a:spcPct val="85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Excess baggage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fees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range from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$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75 - $300 per piece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  This may    </a:t>
            </a: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be cheaper than shipping.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19100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18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590800"/>
            <a:ext cx="77724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</a:rPr>
              <a:t>Travel</a:t>
            </a:r>
            <a:endParaRPr lang="en-US" sz="4000" dirty="0">
              <a:solidFill>
                <a:srgbClr val="008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4114800"/>
            <a:ext cx="7340600" cy="14478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endParaRPr lang="en-US" sz="3000" b="1" dirty="0"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3000" b="1" dirty="0">
                <a:latin typeface="+mj-lt"/>
              </a:rPr>
              <a:t>Becky Fontaine </a:t>
            </a:r>
            <a:r>
              <a:rPr lang="en-US" sz="2400" b="1" i="1" dirty="0">
                <a:latin typeface="+mj-lt"/>
              </a:rPr>
              <a:t>and</a:t>
            </a:r>
            <a:r>
              <a:rPr lang="en-US" sz="3000" b="1" dirty="0">
                <a:latin typeface="+mj-lt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3000" b="1" dirty="0" smtClean="0">
                <a:latin typeface="+mj-lt"/>
              </a:rPr>
              <a:t>Charlie Kocher</a:t>
            </a:r>
            <a:endParaRPr lang="en-US" sz="3000" b="1" dirty="0">
              <a:latin typeface="+mj-lt"/>
            </a:endParaRPr>
          </a:p>
          <a:p>
            <a:pPr algn="ctr" eaLnBrk="1" hangingPunct="1"/>
            <a:endParaRPr lang="en-US" sz="3000" b="1" dirty="0">
              <a:latin typeface="Palatino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33400"/>
            <a:ext cx="6814869" cy="5508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6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Airport </a:t>
            </a:r>
            <a:r>
              <a:rPr lang="en-US" sz="3600" b="1" i="1" u="sng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Transiting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227221"/>
            <a:ext cx="7162799" cy="54864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Request that your luggage is tagged to your final destination - and then confirm that this was done.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going through customs and if changing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airlines, you may need to handle your luggage – ask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you check-in.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 not delay between connections and do not leave the transit area when making connections! </a:t>
            </a:r>
          </a:p>
          <a:p>
            <a:pPr eaLnBrk="1" hangingPunct="1">
              <a:lnSpc>
                <a:spcPct val="80000"/>
              </a:lnSpc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Pay attention to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announcements –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your name may sound different –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watch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monitors for changes in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departure gates.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Airline staff are there to help you. If you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don’t             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know where to go – ask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! ASK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ASK AGAIN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75" y="3581400"/>
            <a:ext cx="224152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35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33400"/>
            <a:ext cx="6814869" cy="5508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6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OMG – I’m Stranded!</a:t>
            </a:r>
            <a:endParaRPr lang="en-US" sz="3600" b="1" i="1" u="sng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227221"/>
            <a:ext cx="7162799" cy="5486400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you miss a connection or if your flight is cancelled or the airline has to change your itinerary,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Go to the nearest airline counter and ask for instructions in writing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Contact your parents, host parents and Rotarians  and give them this information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is why your documents  are so important to have.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 info about Travel insurance through CISI Bolduc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Make sure you have useable debit card or some cash for food, taxi, or other emergency needs.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Airline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staff are there to help you. If you don’t know where to go – ask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! ASK and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ASK AGAIN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028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304800"/>
            <a:ext cx="5305425" cy="735013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Arrival at Host Country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171074"/>
            <a:ext cx="6367713" cy="4780547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Clear immigration.</a:t>
            </a:r>
          </a:p>
          <a:p>
            <a:pPr eaLnBrk="1" hangingPunct="1">
              <a:lnSpc>
                <a:spcPct val="90000"/>
              </a:lnSpc>
            </a:pPr>
            <a:endParaRPr lang="en-US" sz="21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Pick up your baggage and then clear customs.</a:t>
            </a:r>
            <a:endParaRPr lang="en-US" sz="28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1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  <a:cs typeface="Calibri"/>
              </a:rPr>
              <a:t>Have important phone numbers for parents, host family and Rotary on your person for </a:t>
            </a:r>
            <a:r>
              <a:rPr lang="en-US" sz="2800" dirty="0" smtClean="0">
                <a:latin typeface="Calibri"/>
                <a:cs typeface="Calibri"/>
              </a:rPr>
              <a:t>use.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1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  <a:cs typeface="Calibri"/>
              </a:rPr>
              <a:t>Wear your R</a:t>
            </a:r>
            <a:r>
              <a:rPr lang="en-US" sz="2800" dirty="0" smtClean="0">
                <a:latin typeface="Calibri"/>
                <a:cs typeface="Calibri"/>
              </a:rPr>
              <a:t>otary </a:t>
            </a:r>
            <a:r>
              <a:rPr lang="en-US" sz="2800" dirty="0">
                <a:latin typeface="Calibri"/>
                <a:cs typeface="Calibri"/>
              </a:rPr>
              <a:t>blazer </a:t>
            </a:r>
            <a:r>
              <a:rPr lang="en-US" sz="2800" dirty="0" smtClean="0">
                <a:latin typeface="Calibri"/>
                <a:cs typeface="Calibri"/>
              </a:rPr>
              <a:t>and your smile so </a:t>
            </a:r>
            <a:r>
              <a:rPr lang="en-US" sz="2800" dirty="0">
                <a:latin typeface="Calibri"/>
                <a:cs typeface="Calibri"/>
              </a:rPr>
              <a:t>your host family will recognize you!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100" dirty="0" smtClean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If you are traveling with other Rotary students don’t leave them behind.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100" dirty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/>
                <a:cs typeface="Calibri"/>
              </a:rPr>
              <a:t>Never leave the airport with strangers!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dirty="0">
              <a:solidFill>
                <a:srgbClr val="BB0000"/>
              </a:solidFill>
              <a:latin typeface="Palatino" pitchFamily="18" charset="0"/>
            </a:endParaRPr>
          </a:p>
        </p:txBody>
      </p:sp>
      <p:pic>
        <p:nvPicPr>
          <p:cNvPr id="14338" name="Picture 2" descr="C:\Users\Default.DellDesktop\Desktop\imagesWN3R1O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5638800"/>
            <a:ext cx="678180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73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533400"/>
            <a:ext cx="4161235" cy="9175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600" dirty="0"/>
              <a:t/>
            </a:r>
            <a:br>
              <a:rPr lang="en-US" sz="3600" dirty="0"/>
            </a:br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Register your trip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>
                <a:latin typeface="Arial" pitchFamily="34" charset="0"/>
                <a:cs typeface="Arial" pitchFamily="34" charset="0"/>
              </a:rPr>
            </a:b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524000"/>
            <a:ext cx="7848600" cy="3428999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Register with the nearest Canadian or US embassy or consulate with the travel registration program in case of an emergency situation or a disaster </a:t>
            </a:r>
            <a:r>
              <a:rPr lang="en-US" dirty="0" smtClean="0">
                <a:latin typeface="Calibri"/>
                <a:cs typeface="Calibri"/>
              </a:rPr>
              <a:t>overseas.</a:t>
            </a:r>
          </a:p>
          <a:p>
            <a:pPr eaLnBrk="1" hangingPunct="1"/>
            <a:endParaRPr lang="en-US" sz="1400" dirty="0">
              <a:latin typeface="Calibri"/>
              <a:cs typeface="Calibri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Calibri"/>
                <a:cs typeface="Calibri"/>
              </a:rPr>
              <a:t>(US travelers can register </a:t>
            </a:r>
          </a:p>
          <a:p>
            <a:pPr marL="0" indent="0" eaLnBrk="1" hangingPunct="1">
              <a:buNone/>
            </a:pPr>
            <a:r>
              <a:rPr lang="en-US" dirty="0" smtClean="0">
                <a:latin typeface="Calibri"/>
                <a:cs typeface="Calibri"/>
              </a:rPr>
              <a:t>in advance.)   </a:t>
            </a:r>
            <a:endParaRPr lang="en-US" dirty="0">
              <a:latin typeface="Calibri"/>
              <a:cs typeface="Calibri"/>
            </a:endParaRPr>
          </a:p>
          <a:p>
            <a:pPr eaLnBrk="1" hangingPunct="1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27721"/>
            <a:ext cx="3055454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427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381000"/>
            <a:ext cx="4931569" cy="5524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Coming Home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059656"/>
            <a:ext cx="7772400" cy="5244891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Emergency or early returns -  contact Rotary  sponsor immediately and have them request  assistance  from the travel agency for early return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In the event of an extreme emergency – obtain permission to return home &amp; contact the airline </a:t>
            </a:r>
            <a:r>
              <a:rPr lang="en-US" sz="2800" dirty="0" smtClean="0">
                <a:latin typeface="Calibri"/>
                <a:cs typeface="Calibri"/>
              </a:rPr>
              <a:t>directly</a:t>
            </a:r>
          </a:p>
          <a:p>
            <a:pPr eaLnBrk="1" hangingPunct="1">
              <a:lnSpc>
                <a:spcPct val="50000"/>
              </a:lnSpc>
              <a:buFont typeface="Wingdings" pitchFamily="2" charset="2"/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Start to plan your return home in </a:t>
            </a:r>
            <a:r>
              <a:rPr lang="en-US" sz="2800" dirty="0" smtClean="0">
                <a:latin typeface="Calibri"/>
                <a:cs typeface="Calibri"/>
              </a:rPr>
              <a:t>January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</a:t>
            </a:r>
            <a:r>
              <a:rPr lang="en-US" sz="2800" i="1" dirty="0" smtClean="0">
                <a:latin typeface="Calibri"/>
                <a:cs typeface="Calibri"/>
              </a:rPr>
              <a:t>and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n-US" sz="2800" dirty="0">
                <a:latin typeface="Calibri"/>
                <a:cs typeface="Calibri"/>
              </a:rPr>
              <a:t>notify your travel agent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Change fees may apply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Make sure </a:t>
            </a:r>
            <a:r>
              <a:rPr lang="en-US" sz="2800" dirty="0" smtClean="0">
                <a:latin typeface="Calibri"/>
                <a:cs typeface="Calibri"/>
              </a:rPr>
              <a:t>departure </a:t>
            </a:r>
            <a:r>
              <a:rPr lang="en-US" sz="2800" dirty="0">
                <a:latin typeface="Calibri"/>
                <a:cs typeface="Calibri"/>
              </a:rPr>
              <a:t>date falls </a:t>
            </a:r>
            <a:endParaRPr lang="en-US" sz="28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before visa expires or 15-July.</a:t>
            </a:r>
            <a:endParaRPr lang="en-US" sz="2800" dirty="0">
              <a:latin typeface="Calibri"/>
              <a:cs typeface="Calibri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14800"/>
            <a:ext cx="338491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719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590800"/>
            <a:ext cx="77724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40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Health and Accident Insurance</a:t>
            </a:r>
            <a:endParaRPr lang="en-US" sz="40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4191000"/>
            <a:ext cx="7772400" cy="1524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Becky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Fontaine</a:t>
            </a:r>
            <a:endParaRPr lang="en-US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38200"/>
            <a:ext cx="5859463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Health Insurance</a:t>
            </a:r>
            <a:endParaRPr lang="en-US" sz="36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295400"/>
            <a:ext cx="7848600" cy="48768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Every student </a:t>
            </a:r>
            <a:r>
              <a:rPr lang="en-US" sz="2800" b="1" dirty="0">
                <a:latin typeface="Calibri"/>
                <a:cs typeface="Calibri"/>
              </a:rPr>
              <a:t>MUST</a:t>
            </a:r>
            <a:r>
              <a:rPr lang="en-US" sz="2800" dirty="0">
                <a:latin typeface="Calibri"/>
                <a:cs typeface="Calibri"/>
              </a:rPr>
              <a:t> have </a:t>
            </a:r>
            <a:endParaRPr lang="en-US" sz="28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 insurance.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In most cases, the full cost is </a:t>
            </a:r>
            <a:r>
              <a:rPr lang="en-US" sz="2800" dirty="0">
                <a:latin typeface="Calibri"/>
                <a:cs typeface="Calibri"/>
              </a:rPr>
              <a:t>already </a:t>
            </a:r>
            <a:endParaRPr lang="en-US" sz="2800" dirty="0" smtClean="0">
              <a:latin typeface="Calibri"/>
              <a:cs typeface="Calibri"/>
            </a:endParaRP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included </a:t>
            </a:r>
            <a:r>
              <a:rPr lang="en-US" sz="2800" dirty="0">
                <a:latin typeface="Calibri"/>
                <a:cs typeface="Calibri"/>
              </a:rPr>
              <a:t>in </a:t>
            </a:r>
            <a:r>
              <a:rPr lang="en-US" sz="2800" dirty="0" smtClean="0">
                <a:latin typeface="Calibri"/>
                <a:cs typeface="Calibri"/>
              </a:rPr>
              <a:t>the Outbound Fee. </a:t>
            </a:r>
          </a:p>
          <a:p>
            <a:pPr eaLnBrk="1" hangingPunct="1">
              <a:lnSpc>
                <a:spcPct val="85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Some countries will demand you buy theirs, if so and </a:t>
            </a:r>
            <a:r>
              <a:rPr lang="en-US" sz="2800" u="sng" dirty="0">
                <a:latin typeface="Calibri"/>
                <a:cs typeface="Calibri"/>
              </a:rPr>
              <a:t>adequate</a:t>
            </a:r>
            <a:r>
              <a:rPr lang="en-US" sz="2800" dirty="0">
                <a:latin typeface="Calibri"/>
                <a:cs typeface="Calibri"/>
              </a:rPr>
              <a:t>, we will refund a portion of the Outbound Fee.  Your Country Officer will let you know if you must buy the host country insurance.</a:t>
            </a:r>
            <a:endParaRPr lang="en-CA" sz="2800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endParaRPr lang="en-US" sz="1200" b="1" dirty="0">
              <a:solidFill>
                <a:srgbClr val="A7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Default.DellDesktop\Desktop\free-accidental-death-insurance-facts-1000x668-700x46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81001"/>
            <a:ext cx="3323112" cy="21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ChangeArrowheads="1"/>
          </p:cNvSpPr>
          <p:nvPr/>
        </p:nvSpPr>
        <p:spPr bwMode="auto">
          <a:xfrm>
            <a:off x="6096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Health Insurance</a:t>
            </a:r>
            <a:endParaRPr lang="en-US" sz="36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1027"/>
          <p:cNvSpPr>
            <a:spLocks noChangeArrowheads="1"/>
          </p:cNvSpPr>
          <p:nvPr/>
        </p:nvSpPr>
        <p:spPr bwMode="auto">
          <a:xfrm>
            <a:off x="609600" y="1143000"/>
            <a:ext cx="8153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Our district insurance exceeds Rotary </a:t>
            </a:r>
            <a:r>
              <a:rPr lang="en-US" sz="2800" dirty="0" smtClean="0">
                <a:latin typeface="Calibri"/>
                <a:cs typeface="Calibri"/>
              </a:rPr>
              <a:t>International’s </a:t>
            </a:r>
            <a:r>
              <a:rPr lang="en-US" sz="2800" dirty="0">
                <a:latin typeface="Calibri"/>
                <a:cs typeface="Calibri"/>
              </a:rPr>
              <a:t>minimum </a:t>
            </a:r>
            <a:r>
              <a:rPr lang="en-US" sz="2800" dirty="0" smtClean="0">
                <a:latin typeface="Calibri"/>
                <a:cs typeface="Calibri"/>
              </a:rPr>
              <a:t>level.</a:t>
            </a:r>
            <a:endParaRPr lang="en-US" sz="2800" dirty="0">
              <a:latin typeface="Calibri"/>
              <a:cs typeface="Calibri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Tx/>
              <a:buChar char="•"/>
            </a:pPr>
            <a:endParaRPr lang="en-US" sz="2000" dirty="0">
              <a:latin typeface="Calibri"/>
              <a:cs typeface="Calibri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Insurance Policies are issued for Aug. 1 thru July 30. Please advise your Country Officer and CISI of your exact date of departure, so your policy dates can be adjusted. </a:t>
            </a:r>
            <a:endParaRPr lang="en-US" sz="1200" dirty="0">
              <a:latin typeface="Calibri"/>
              <a:cs typeface="Calibri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Tx/>
              <a:buChar char="•"/>
            </a:pPr>
            <a:endParaRPr lang="en-US" sz="2000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800" dirty="0">
                <a:latin typeface="Calibri"/>
                <a:cs typeface="Calibri"/>
              </a:rPr>
              <a:t>   All  Students purchase insurance from </a:t>
            </a:r>
            <a:br>
              <a:rPr lang="en-US" sz="2800" dirty="0">
                <a:latin typeface="Calibri"/>
                <a:cs typeface="Calibri"/>
              </a:rPr>
            </a:br>
            <a:r>
              <a:rPr lang="en-US" sz="2800" dirty="0" smtClean="0">
                <a:latin typeface="Calibri"/>
                <a:cs typeface="Calibri"/>
              </a:rPr>
              <a:t>     CISI </a:t>
            </a:r>
            <a:r>
              <a:rPr lang="en-US" sz="2800" dirty="0">
                <a:latin typeface="Calibri"/>
                <a:cs typeface="Calibri"/>
              </a:rPr>
              <a:t>Bolduc </a:t>
            </a:r>
            <a:r>
              <a:rPr lang="en-US" sz="2800" dirty="0" smtClean="0">
                <a:latin typeface="Calibri"/>
                <a:cs typeface="Calibri"/>
              </a:rPr>
              <a:t> – </a:t>
            </a:r>
            <a:r>
              <a:rPr lang="en-US" sz="2800" dirty="0">
                <a:latin typeface="Calibri"/>
                <a:cs typeface="Calibri"/>
              </a:rPr>
              <a:t>Plan B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Calibri"/>
                <a:cs typeface="Calibri"/>
              </a:rPr>
              <a:t>  Policy Booklet and application form available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latin typeface="Calibri"/>
                <a:cs typeface="Calibri"/>
              </a:rPr>
              <a:t>   for </a:t>
            </a:r>
            <a:r>
              <a:rPr lang="en-US" sz="2400" dirty="0" smtClean="0">
                <a:latin typeface="Calibri"/>
                <a:cs typeface="Calibri"/>
              </a:rPr>
              <a:t>downloading.</a:t>
            </a:r>
          </a:p>
          <a:p>
            <a:pPr lvl="1">
              <a:lnSpc>
                <a:spcPct val="90000"/>
              </a:lnSpc>
            </a:pPr>
            <a:endParaRPr lang="en-US" sz="1200" dirty="0">
              <a:latin typeface="Calibri"/>
              <a:cs typeface="Calibri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>
                <a:latin typeface="Calibri"/>
                <a:cs typeface="Calibri"/>
              </a:rPr>
              <a:t>  Complete the application and give to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  <a:cs typeface="Calibri"/>
              </a:rPr>
              <a:t>XXXX</a:t>
            </a:r>
            <a:r>
              <a:rPr lang="en-US" sz="2400" dirty="0" smtClean="0">
                <a:latin typeface="Calibri"/>
                <a:cs typeface="Calibri"/>
              </a:rPr>
              <a:t>. </a:t>
            </a:r>
            <a:endParaRPr lang="en-US" sz="2400" dirty="0"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endParaRPr lang="en-US" dirty="0">
              <a:solidFill>
                <a:srgbClr val="C00000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</a:pP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99730" y="1219200"/>
            <a:ext cx="8229600" cy="57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bIns="0">
            <a:spAutoFit/>
          </a:bodyPr>
          <a:lstStyle/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b="1" dirty="0">
                <a:latin typeface="Palatino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Calibri"/>
                <a:cs typeface="Calibri"/>
              </a:rPr>
              <a:t>Learn </a:t>
            </a:r>
            <a:r>
              <a:rPr lang="en-US" sz="2800" dirty="0">
                <a:latin typeface="Calibri"/>
                <a:cs typeface="Calibri"/>
              </a:rPr>
              <a:t>about your coverage before you </a:t>
            </a:r>
            <a:r>
              <a:rPr lang="en-US" sz="2800" dirty="0" smtClean="0">
                <a:latin typeface="Calibri"/>
                <a:cs typeface="Calibri"/>
              </a:rPr>
              <a:t>leave.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endParaRPr lang="en-US" sz="1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Always carry your insurance card with </a:t>
            </a:r>
            <a:r>
              <a:rPr lang="en-US" sz="2800" dirty="0" smtClean="0">
                <a:latin typeface="Calibri"/>
                <a:cs typeface="Calibri"/>
              </a:rPr>
              <a:t>you.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endParaRPr lang="en-US" sz="1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Contact your insurance company as soon as you are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 aware that you may have a </a:t>
            </a:r>
            <a:r>
              <a:rPr lang="en-US" sz="2800" dirty="0" smtClean="0">
                <a:latin typeface="Calibri"/>
                <a:cs typeface="Calibri"/>
              </a:rPr>
              <a:t>claim.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endParaRPr lang="en-US" sz="20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Keep a copy of your insurance information in your 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</a:t>
            </a:r>
            <a:r>
              <a:rPr lang="en-US" sz="2800" dirty="0" smtClean="0">
                <a:latin typeface="Calibri"/>
                <a:cs typeface="Calibri"/>
              </a:rPr>
              <a:t> safety </a:t>
            </a:r>
            <a:r>
              <a:rPr lang="en-US" sz="2800" dirty="0">
                <a:latin typeface="Calibri"/>
                <a:cs typeface="Calibri"/>
              </a:rPr>
              <a:t>envelope with your host family and host </a:t>
            </a:r>
            <a:r>
              <a:rPr lang="en-US" sz="2800" dirty="0" smtClean="0">
                <a:latin typeface="Calibri"/>
                <a:cs typeface="Calibri"/>
              </a:rPr>
              <a:t>YEO.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</a:pPr>
            <a:endParaRPr lang="en-US" sz="1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Document all possible claims as soon as possible.  </a:t>
            </a:r>
          </a:p>
          <a:p>
            <a:pPr eaLnBrk="0" hangingPunct="0">
              <a:lnSpc>
                <a:spcPct val="85000"/>
              </a:lnSpc>
            </a:pPr>
            <a:endParaRPr lang="en-US" sz="1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 typeface="Arial" charset="0"/>
              <a:buChar char="•"/>
            </a:pPr>
            <a:r>
              <a:rPr lang="en-US" sz="2800" dirty="0">
                <a:latin typeface="Calibri"/>
                <a:cs typeface="Calibri"/>
              </a:rPr>
              <a:t>  </a:t>
            </a:r>
            <a:r>
              <a:rPr lang="en-US" sz="2800" dirty="0" smtClean="0">
                <a:latin typeface="Calibri"/>
                <a:cs typeface="Calibri"/>
              </a:rPr>
              <a:t>You must report any stolen or lost items to the police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</a:t>
            </a:r>
            <a:r>
              <a:rPr lang="en-US" sz="2800" dirty="0" smtClean="0">
                <a:latin typeface="Calibri"/>
                <a:cs typeface="Calibri"/>
              </a:rPr>
              <a:t> and </a:t>
            </a:r>
            <a:r>
              <a:rPr lang="en-US" sz="2800" dirty="0">
                <a:latin typeface="Calibri"/>
                <a:cs typeface="Calibri"/>
              </a:rPr>
              <a:t>ask for a written </a:t>
            </a:r>
            <a:r>
              <a:rPr lang="en-US" sz="2800" dirty="0" smtClean="0">
                <a:latin typeface="Calibri"/>
                <a:cs typeface="Calibri"/>
              </a:rPr>
              <a:t>report in order to file an 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smtClean="0">
                <a:latin typeface="Calibri"/>
                <a:cs typeface="Calibri"/>
              </a:rPr>
              <a:t>   insurance claim.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buFontTx/>
              <a:buChar char="•"/>
            </a:pPr>
            <a:endParaRPr lang="en-US" sz="2800" dirty="0">
              <a:solidFill>
                <a:srgbClr val="BB0000"/>
              </a:solidFill>
              <a:latin typeface="Calibri"/>
              <a:cs typeface="Calibri"/>
            </a:endParaRPr>
          </a:p>
          <a:p>
            <a:pPr eaLnBrk="0" hangingPunct="0"/>
            <a:endParaRPr lang="en-CA" sz="2800" dirty="0">
              <a:solidFill>
                <a:srgbClr val="BB0000"/>
              </a:solidFill>
              <a:latin typeface="Palatino" pitchFamily="18" charset="0"/>
              <a:cs typeface="Times New Roman" pitchFamily="18" charset="0"/>
            </a:endParaRPr>
          </a:p>
        </p:txBody>
      </p:sp>
      <p:sp>
        <p:nvSpPr>
          <p:cNvPr id="30723" name="Rectangle 1026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Important things to remember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ChangeArrowheads="1"/>
          </p:cNvSpPr>
          <p:nvPr/>
        </p:nvSpPr>
        <p:spPr bwMode="auto">
          <a:xfrm>
            <a:off x="6096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Important things to remember ….. </a:t>
            </a: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609600" y="1828800"/>
            <a:ext cx="8001000" cy="382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b="1" dirty="0">
                <a:latin typeface="Palatino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Calibri"/>
                <a:cs typeface="Calibri"/>
              </a:rPr>
              <a:t>Medical insurance claims are on-line and should be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submitted with receipts for your </a:t>
            </a:r>
            <a:r>
              <a:rPr lang="en-US" sz="2800" dirty="0" smtClean="0">
                <a:latin typeface="Calibri"/>
                <a:cs typeface="Calibri"/>
              </a:rPr>
              <a:t>expenses.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If you come home early due to medical reasons and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use the trip interruption coverage, you must have 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documentation from the doctor recommending </a:t>
            </a:r>
          </a:p>
          <a:p>
            <a:pPr eaLnBrk="0" hangingPunct="0">
              <a:lnSpc>
                <a:spcPct val="85000"/>
              </a:lnSpc>
            </a:pPr>
            <a:r>
              <a:rPr lang="en-US" sz="2800" dirty="0">
                <a:latin typeface="Calibri"/>
                <a:cs typeface="Calibri"/>
              </a:rPr>
              <a:t>   your trip </a:t>
            </a:r>
            <a:r>
              <a:rPr lang="en-US" sz="2800" dirty="0" smtClean="0">
                <a:latin typeface="Calibri"/>
                <a:cs typeface="Calibri"/>
              </a:rPr>
              <a:t>home.</a:t>
            </a: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</a:pPr>
            <a:endParaRPr lang="en-US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  <a:buFontTx/>
              <a:buChar char="•"/>
            </a:pPr>
            <a:r>
              <a:rPr lang="en-US" sz="2800" dirty="0">
                <a:latin typeface="Calibri"/>
                <a:cs typeface="Calibri"/>
              </a:rPr>
              <a:t>  When in </a:t>
            </a:r>
            <a:r>
              <a:rPr lang="en-US" sz="2800">
                <a:latin typeface="Calibri"/>
                <a:cs typeface="Calibri"/>
              </a:rPr>
              <a:t>doubt </a:t>
            </a:r>
            <a:r>
              <a:rPr lang="en-US" sz="2800" smtClean="0">
                <a:latin typeface="Calibri"/>
                <a:cs typeface="Calibri"/>
              </a:rPr>
              <a:t>– ASK!</a:t>
            </a:r>
            <a:endParaRPr lang="en-CA" sz="2800" dirty="0">
              <a:latin typeface="Calibri"/>
              <a:cs typeface="Calibri"/>
            </a:endParaRPr>
          </a:p>
          <a:p>
            <a:pPr eaLnBrk="0" hangingPunct="0">
              <a:lnSpc>
                <a:spcPct val="85000"/>
              </a:lnSpc>
            </a:pPr>
            <a:endParaRPr lang="en-CA" sz="3600" dirty="0">
              <a:latin typeface="Palatino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609600"/>
            <a:ext cx="4762500" cy="1219200"/>
          </a:xfrm>
        </p:spPr>
        <p:txBody>
          <a:bodyPr/>
          <a:lstStyle/>
          <a:p>
            <a:pPr algn="l" eaLnBrk="1" hangingPunct="1"/>
            <a:r>
              <a:rPr lang="en-US" sz="4000" b="1" i="1" dirty="0">
                <a:solidFill>
                  <a:srgbClr val="008000"/>
                </a:solidFill>
              </a:rPr>
              <a:t>Travel in General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2057400"/>
            <a:ext cx="6000750" cy="3810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Passports and </a:t>
            </a:r>
            <a:r>
              <a:rPr lang="en-US" dirty="0" smtClean="0">
                <a:latin typeface="Calibri"/>
                <a:cs typeface="Calibri"/>
              </a:rPr>
              <a:t>visas</a:t>
            </a:r>
          </a:p>
          <a:p>
            <a:pPr lvl="1" eaLnBrk="1" hangingPunct="1"/>
            <a:r>
              <a:rPr lang="en-US" dirty="0" smtClean="0">
                <a:latin typeface="Calibri"/>
                <a:cs typeface="Calibri"/>
              </a:rPr>
              <a:t>Post Arrival Instructions</a:t>
            </a:r>
            <a:endParaRPr lang="en-US" dirty="0">
              <a:latin typeface="Calibri"/>
              <a:cs typeface="Calibri"/>
            </a:endParaRPr>
          </a:p>
          <a:p>
            <a:pPr eaLnBrk="1" hangingPunct="1"/>
            <a:endParaRPr lang="en-US" sz="1050" dirty="0">
              <a:latin typeface="Calibri"/>
              <a:cs typeface="Calibri"/>
            </a:endParaRPr>
          </a:p>
          <a:p>
            <a:pPr eaLnBrk="1" hangingPunct="1"/>
            <a:r>
              <a:rPr lang="en-US" dirty="0">
                <a:latin typeface="Calibri"/>
                <a:cs typeface="Calibri"/>
              </a:rPr>
              <a:t>Airline tickets &amp; documents</a:t>
            </a:r>
          </a:p>
          <a:p>
            <a:pPr eaLnBrk="1" hangingPunct="1"/>
            <a:endParaRPr lang="en-US" sz="1050" dirty="0">
              <a:latin typeface="Calibri"/>
              <a:cs typeface="Calibri"/>
            </a:endParaRPr>
          </a:p>
          <a:p>
            <a:pPr eaLnBrk="1" hangingPunct="1"/>
            <a:r>
              <a:rPr lang="en-US" dirty="0">
                <a:latin typeface="Calibri"/>
                <a:cs typeface="Calibri"/>
              </a:rPr>
              <a:t>Airport security &amp; check in </a:t>
            </a:r>
          </a:p>
          <a:p>
            <a:pPr eaLnBrk="1" hangingPunct="1"/>
            <a:endParaRPr lang="en-US" sz="1050" dirty="0">
              <a:latin typeface="Calibri"/>
              <a:cs typeface="Calibri"/>
            </a:endParaRPr>
          </a:p>
          <a:p>
            <a:pPr eaLnBrk="1" hangingPunct="1"/>
            <a:r>
              <a:rPr lang="en-US" dirty="0">
                <a:latin typeface="Calibri"/>
                <a:cs typeface="Calibri"/>
              </a:rPr>
              <a:t>Emergencies, early &amp; scheduled returns</a:t>
            </a:r>
          </a:p>
          <a:p>
            <a:pPr eaLnBrk="1" hangingPunct="1"/>
            <a:endParaRPr lang="en-US" b="1" dirty="0">
              <a:solidFill>
                <a:srgbClr val="A70000"/>
              </a:solidFill>
              <a:latin typeface="Palatino" pitchFamily="18" charset="0"/>
            </a:endParaRPr>
          </a:p>
        </p:txBody>
      </p:sp>
      <p:pic>
        <p:nvPicPr>
          <p:cNvPr id="5124" name="Picture 5" descr="mp00640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57200"/>
            <a:ext cx="2076450" cy="219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8552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572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All other insurance questions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1371600"/>
            <a:ext cx="762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i"/>
                <a:cs typeface="Calibri"/>
              </a:rPr>
              <a:t>CISI-BOLDUC</a:t>
            </a:r>
            <a:r>
              <a:rPr lang="en-US" sz="3200" dirty="0">
                <a:latin typeface="Calibri"/>
                <a:cs typeface="Calibri"/>
              </a:rPr>
              <a:t/>
            </a:r>
            <a:br>
              <a:rPr lang="en-US" sz="3200" dirty="0">
                <a:latin typeface="Calibri"/>
                <a:cs typeface="Calibri"/>
              </a:rPr>
            </a:br>
            <a:r>
              <a:rPr lang="en-US" sz="3200" dirty="0">
                <a:latin typeface="Calibri"/>
                <a:cs typeface="Calibri"/>
              </a:rPr>
              <a:t>River Plaza</a:t>
            </a:r>
            <a:br>
              <a:rPr lang="en-US" sz="3200" dirty="0">
                <a:latin typeface="Calibri"/>
                <a:cs typeface="Calibri"/>
              </a:rPr>
            </a:br>
            <a:r>
              <a:rPr lang="en-US" sz="3200" dirty="0">
                <a:latin typeface="Calibri"/>
                <a:cs typeface="Calibri"/>
              </a:rPr>
              <a:t>9 West Broad Street </a:t>
            </a:r>
            <a:br>
              <a:rPr lang="en-US" sz="3200" dirty="0">
                <a:latin typeface="Calibri"/>
                <a:cs typeface="Calibri"/>
              </a:rPr>
            </a:br>
            <a:r>
              <a:rPr lang="en-US" sz="3200" dirty="0">
                <a:latin typeface="Calibri"/>
                <a:cs typeface="Calibri"/>
              </a:rPr>
              <a:t>Stamford, CT 06902-3788</a:t>
            </a:r>
          </a:p>
          <a:p>
            <a:endParaRPr lang="en-US" sz="3200" b="1" dirty="0">
              <a:latin typeface="Calibri"/>
              <a:cs typeface="Calibri"/>
            </a:endParaRPr>
          </a:p>
          <a:p>
            <a:r>
              <a:rPr lang="fr-FR" sz="3200" dirty="0">
                <a:latin typeface="Calibri"/>
                <a:cs typeface="Calibri"/>
              </a:rPr>
              <a:t>Phone: 800-303-8120 </a:t>
            </a:r>
            <a:br>
              <a:rPr lang="fr-FR" sz="3200" dirty="0">
                <a:latin typeface="Calibri"/>
                <a:cs typeface="Calibri"/>
              </a:rPr>
            </a:br>
            <a:r>
              <a:rPr lang="fr-FR" sz="3200" dirty="0">
                <a:latin typeface="Calibri"/>
                <a:cs typeface="Calibri"/>
              </a:rPr>
              <a:t>Fax: 203-399-5596</a:t>
            </a:r>
            <a:br>
              <a:rPr lang="fr-FR" sz="3200" dirty="0">
                <a:latin typeface="Calibri"/>
                <a:cs typeface="Calibri"/>
              </a:rPr>
            </a:br>
            <a:r>
              <a:rPr lang="fr-FR" sz="3200" dirty="0">
                <a:latin typeface="Calibri"/>
                <a:cs typeface="Calibri"/>
              </a:rPr>
              <a:t>E-mail: cisiwebadmin@culturalinsurance.com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243"/>
          <p:cNvSpPr txBox="1">
            <a:spLocks noGrp="1"/>
          </p:cNvSpPr>
          <p:nvPr>
            <p:ph type="title" idx="4294967295"/>
          </p:nvPr>
        </p:nvSpPr>
        <p:spPr>
          <a:xfrm>
            <a:off x="685800" y="2819400"/>
            <a:ext cx="7772400" cy="1447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45700" bIns="45700"/>
          <a:lstStyle/>
          <a:p>
            <a:pPr algn="ctr" eaLnBrk="1" hangingPunct="1">
              <a:buClr>
                <a:srgbClr val="000000"/>
              </a:buClr>
              <a:buSzPct val="25000"/>
            </a:pPr>
            <a:r>
              <a:rPr lang="en-US" sz="40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Good Morning Announcements</a:t>
            </a:r>
          </a:p>
        </p:txBody>
      </p:sp>
      <p:sp>
        <p:nvSpPr>
          <p:cNvPr id="73730" name="Shape 244"/>
          <p:cNvSpPr txBox="1">
            <a:spLocks noGrp="1"/>
          </p:cNvSpPr>
          <p:nvPr>
            <p:ph type="body" idx="4294967295"/>
          </p:nvPr>
        </p:nvSpPr>
        <p:spPr>
          <a:xfrm>
            <a:off x="1676400" y="4572000"/>
            <a:ext cx="6019800" cy="13716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tIns="45700" bIns="45700"/>
          <a:lstStyle/>
          <a:p>
            <a:pPr marL="342900" indent="-342900" algn="ctr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25000"/>
            </a:pPr>
            <a:endParaRPr lang="en-US" sz="3200" b="1" dirty="0" smtClean="0">
              <a:latin typeface="Arial" charset="0"/>
              <a:cs typeface="Arial" charset="0"/>
            </a:endParaRPr>
          </a:p>
          <a:p>
            <a:pPr marL="342900" indent="-342900" algn="ctr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25000"/>
            </a:pPr>
            <a:r>
              <a:rPr lang="en-US" sz="3200" b="1" dirty="0" smtClean="0">
                <a:latin typeface="Arial" charset="0"/>
                <a:cs typeface="Arial" charset="0"/>
              </a:rPr>
              <a:t>Maureen </a:t>
            </a:r>
            <a:r>
              <a:rPr lang="en-US" sz="3200" b="1" dirty="0" err="1" smtClean="0">
                <a:latin typeface="Arial" charset="0"/>
                <a:cs typeface="Arial" charset="0"/>
              </a:rPr>
              <a:t>Considine</a:t>
            </a:r>
            <a:endParaRPr lang="en-US" sz="3200" b="1" dirty="0" smtClean="0">
              <a:latin typeface="Arial" charset="0"/>
              <a:cs typeface="Arial" charset="0"/>
            </a:endParaRPr>
          </a:p>
          <a:p>
            <a:pPr marL="342900" indent="-342900" eaLnBrk="1" hangingPunct="1"/>
            <a:endParaRPr lang="en-US" sz="3200" b="1" dirty="0" smtClean="0">
              <a:solidFill>
                <a:srgbClr val="A7000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243"/>
          <p:cNvSpPr txBox="1">
            <a:spLocks noGrp="1"/>
          </p:cNvSpPr>
          <p:nvPr>
            <p:ph type="title" idx="4294967295"/>
          </p:nvPr>
        </p:nvSpPr>
        <p:spPr>
          <a:xfrm>
            <a:off x="685800" y="2819400"/>
            <a:ext cx="7772400" cy="1600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45700" bIns="45700"/>
          <a:lstStyle/>
          <a:p>
            <a:pPr eaLnBrk="1" hangingPunct="1">
              <a:buClr>
                <a:srgbClr val="000000"/>
              </a:buClr>
              <a:buSzPct val="25000"/>
            </a:pPr>
            <a:r>
              <a:rPr lang="en-US" sz="40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Blazers, Pins, Presentations, Banners and Gifts</a:t>
            </a:r>
            <a:br>
              <a:rPr lang="en-US" sz="40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</a:b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</a:t>
            </a: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Grateful’</a:t>
            </a:r>
            <a:endParaRPr lang="en-US" sz="2400" b="1" i="1" dirty="0" smtClean="0">
              <a:solidFill>
                <a:srgbClr val="008000"/>
              </a:solidFill>
              <a:latin typeface="Arial" charset="0"/>
              <a:cs typeface="Arial" charset="0"/>
            </a:endParaRPr>
          </a:p>
        </p:txBody>
      </p:sp>
      <p:sp>
        <p:nvSpPr>
          <p:cNvPr id="73730" name="Shape 244"/>
          <p:cNvSpPr txBox="1">
            <a:spLocks noGrp="1"/>
          </p:cNvSpPr>
          <p:nvPr>
            <p:ph type="body" idx="4294967295"/>
          </p:nvPr>
        </p:nvSpPr>
        <p:spPr>
          <a:xfrm>
            <a:off x="1676400" y="4876800"/>
            <a:ext cx="6019800" cy="1066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tIns="45700" bIns="45700"/>
          <a:lstStyle/>
          <a:p>
            <a:pPr marL="342900" indent="-342900" algn="ctr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25000"/>
            </a:pPr>
            <a:endParaRPr lang="en-US" sz="3200" b="1" dirty="0" smtClean="0">
              <a:latin typeface="Arial" charset="0"/>
              <a:cs typeface="Arial" charset="0"/>
            </a:endParaRPr>
          </a:p>
          <a:p>
            <a:pPr marL="342900" indent="-342900" algn="ctr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25000"/>
            </a:pPr>
            <a:r>
              <a:rPr lang="en-US" sz="3200" b="1" dirty="0" smtClean="0">
                <a:latin typeface="Arial" charset="0"/>
                <a:cs typeface="Arial" charset="0"/>
              </a:rPr>
              <a:t>Paul </a:t>
            </a:r>
            <a:r>
              <a:rPr lang="en-US" sz="3200" b="1" dirty="0" err="1" smtClean="0">
                <a:latin typeface="Arial" charset="0"/>
                <a:cs typeface="Arial" charset="0"/>
              </a:rPr>
              <a:t>Ofsthun</a:t>
            </a:r>
            <a:endParaRPr lang="en-US" sz="3200" b="1" dirty="0" smtClean="0">
              <a:latin typeface="Arial" charset="0"/>
              <a:cs typeface="Arial" charset="0"/>
            </a:endParaRPr>
          </a:p>
          <a:p>
            <a:pPr marL="342900" indent="-342900" eaLnBrk="1" hangingPunct="1"/>
            <a:endParaRPr lang="en-US" sz="3200" b="1" dirty="0" smtClean="0">
              <a:solidFill>
                <a:srgbClr val="A70000"/>
              </a:solidFill>
              <a:latin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1352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250"/>
          <p:cNvSpPr txBox="1">
            <a:spLocks noGrp="1"/>
          </p:cNvSpPr>
          <p:nvPr>
            <p:ph type="title" idx="4294967295"/>
          </p:nvPr>
        </p:nvSpPr>
        <p:spPr>
          <a:xfrm>
            <a:off x="762000" y="457200"/>
            <a:ext cx="7772400" cy="1143000"/>
          </a:xfrm>
        </p:spPr>
        <p:txBody>
          <a:bodyPr tIns="45700" bIns="45700"/>
          <a:lstStyle/>
          <a:p>
            <a:pPr algn="l" eaLnBrk="1" hangingPunct="1">
              <a:buClr>
                <a:srgbClr val="000000"/>
              </a:buClr>
              <a:buSzPct val="25000"/>
            </a:pPr>
            <a:r>
              <a:rPr lang="en-US" sz="34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Blazers</a:t>
            </a:r>
          </a:p>
        </p:txBody>
      </p:sp>
      <p:sp>
        <p:nvSpPr>
          <p:cNvPr id="75778" name="Shape 251"/>
          <p:cNvSpPr txBox="1">
            <a:spLocks noGrp="1"/>
          </p:cNvSpPr>
          <p:nvPr>
            <p:ph type="body" idx="4294967295"/>
          </p:nvPr>
        </p:nvSpPr>
        <p:spPr>
          <a:xfrm>
            <a:off x="901700" y="1524000"/>
            <a:ext cx="7340600" cy="5181600"/>
          </a:xfrm>
        </p:spPr>
        <p:txBody>
          <a:bodyPr tIns="45700" bIns="45700"/>
          <a:lstStyle/>
          <a:p>
            <a:pPr marL="342900" indent="-342900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101000"/>
              <a:buFontTx/>
              <a:buChar char="•"/>
            </a:pPr>
            <a:r>
              <a:rPr lang="en-US" sz="2800" dirty="0" smtClean="0">
                <a:latin typeface="Calibri"/>
                <a:cs typeface="Calibri"/>
              </a:rPr>
              <a:t>Navy blue is our traditional color</a:t>
            </a:r>
          </a:p>
          <a:p>
            <a:pPr marL="742950" lvl="1" indent="-285750" eaLnBrk="1" hangingPunct="1">
              <a:buFontTx/>
              <a:buChar char="–"/>
            </a:pPr>
            <a:r>
              <a:rPr lang="en-US" sz="2800" dirty="0" smtClean="0">
                <a:latin typeface="Calibri"/>
                <a:cs typeface="Calibri"/>
              </a:rPr>
              <a:t>Get one big enough for weight gain</a:t>
            </a:r>
          </a:p>
          <a:p>
            <a:pPr marL="742950" lvl="1" indent="-285750" eaLnBrk="1" hangingPunct="1">
              <a:buFontTx/>
              <a:buChar char="–"/>
            </a:pPr>
            <a:r>
              <a:rPr lang="en-US" sz="2800" dirty="0" smtClean="0">
                <a:latin typeface="Calibri"/>
                <a:cs typeface="Calibri"/>
              </a:rPr>
              <a:t>Don’t spend a lot of money on it</a:t>
            </a:r>
          </a:p>
          <a:p>
            <a:pPr marL="742950" lvl="1" indent="-285750" eaLnBrk="1" hangingPunct="1">
              <a:buFontTx/>
              <a:buChar char="–"/>
            </a:pPr>
            <a:r>
              <a:rPr lang="en-US" sz="2800" dirty="0" smtClean="0">
                <a:latin typeface="Calibri"/>
                <a:cs typeface="Calibri"/>
              </a:rPr>
              <a:t>Try Goodwill, Salvation Army or the local thrift store</a:t>
            </a:r>
          </a:p>
          <a:p>
            <a:pPr marL="342900" indent="-342900" eaLnBrk="1" hangingPunct="1"/>
            <a:endParaRPr lang="en-US" sz="2000" dirty="0" smtClean="0">
              <a:latin typeface="Calibri"/>
              <a:cs typeface="Calibri"/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101000"/>
              <a:buFontTx/>
              <a:buChar char="•"/>
            </a:pPr>
            <a:r>
              <a:rPr lang="en-US" sz="2800" dirty="0" smtClean="0">
                <a:latin typeface="Calibri"/>
                <a:cs typeface="Calibri"/>
              </a:rPr>
              <a:t>D5020 emblem </a:t>
            </a:r>
            <a:r>
              <a:rPr lang="en-US" sz="2800" i="1" dirty="0" smtClean="0">
                <a:latin typeface="Calibri"/>
                <a:cs typeface="Calibri"/>
              </a:rPr>
              <a:t>and </a:t>
            </a:r>
            <a:r>
              <a:rPr lang="en-US" sz="2800" dirty="0" smtClean="0">
                <a:latin typeface="Calibri"/>
                <a:cs typeface="Calibri"/>
              </a:rPr>
              <a:t> name badge on breast pocket – check for a local embroider</a:t>
            </a:r>
          </a:p>
          <a:p>
            <a:pPr marL="342900" indent="-342900" eaLnBrk="1" hangingPunct="1"/>
            <a:endParaRPr lang="en-US" sz="2000" dirty="0" smtClean="0">
              <a:latin typeface="Calibri"/>
              <a:cs typeface="Calibri"/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ts val="563"/>
              </a:spcBef>
              <a:buClr>
                <a:srgbClr val="000000"/>
              </a:buClr>
              <a:buSzPct val="101000"/>
              <a:buFontTx/>
              <a:buChar char="•"/>
            </a:pPr>
            <a:r>
              <a:rPr lang="en-US" sz="2800" dirty="0" smtClean="0">
                <a:latin typeface="Calibri"/>
                <a:cs typeface="Calibri"/>
              </a:rPr>
              <a:t> Country flag on shoulder</a:t>
            </a:r>
          </a:p>
          <a:p>
            <a:pPr marL="342900" indent="-342900" eaLnBrk="1" hangingPunct="1"/>
            <a:endParaRPr lang="en-US" sz="2800" b="1" dirty="0" smtClean="0">
              <a:solidFill>
                <a:srgbClr val="A7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262"/>
          <p:cNvSpPr txBox="1">
            <a:spLocks noGrp="1"/>
          </p:cNvSpPr>
          <p:nvPr>
            <p:ph type="title" idx="4294967295"/>
          </p:nvPr>
        </p:nvSpPr>
        <p:spPr>
          <a:xfrm>
            <a:off x="685800" y="609600"/>
            <a:ext cx="7772400" cy="609600"/>
          </a:xfrm>
        </p:spPr>
        <p:txBody>
          <a:bodyPr tIns="45700" bIns="45700"/>
          <a:lstStyle/>
          <a:p>
            <a:pPr algn="l" eaLnBrk="1" hangingPunct="1">
              <a:buClr>
                <a:srgbClr val="000000"/>
              </a:buClr>
              <a:buSzPct val="25000"/>
            </a:pPr>
            <a:r>
              <a:rPr lang="en-US" sz="34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Pins to Trade and as Gifts</a:t>
            </a:r>
          </a:p>
        </p:txBody>
      </p:sp>
      <p:sp>
        <p:nvSpPr>
          <p:cNvPr id="263" name="Shape 263"/>
          <p:cNvSpPr txBox="1">
            <a:spLocks noGrp="1"/>
          </p:cNvSpPr>
          <p:nvPr>
            <p:ph type="body" idx="4294967295"/>
          </p:nvPr>
        </p:nvSpPr>
        <p:spPr>
          <a:xfrm>
            <a:off x="685800" y="1447800"/>
            <a:ext cx="7924800" cy="5181600"/>
          </a:xfrm>
        </p:spPr>
        <p:txBody>
          <a:bodyPr tIns="45700" bIns="45700">
            <a:noAutofit/>
          </a:bodyPr>
          <a:lstStyle/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Pins (to trade with other students)</a:t>
            </a:r>
          </a:p>
          <a:p>
            <a:pPr lvl="1" indent="-342900" eaLnBrk="1" fontAlgn="auto" hangingPunct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1190"/>
              <a:buNone/>
              <a:defRPr/>
            </a:pPr>
            <a:r>
              <a:rPr lang="en-US" dirty="0">
                <a:latin typeface="Calibri"/>
                <a:cs typeface="Calibri"/>
                <a:sym typeface="Arial"/>
              </a:rPr>
              <a:t>250 is a good </a:t>
            </a:r>
            <a:r>
              <a:rPr lang="en-US" dirty="0" smtClean="0">
                <a:latin typeface="Calibri"/>
                <a:cs typeface="Calibri"/>
                <a:sym typeface="Arial"/>
              </a:rPr>
              <a:t>number                           </a:t>
            </a:r>
          </a:p>
          <a:p>
            <a:pPr lvl="1" indent="-342900" eaLnBrk="1" fontAlgn="auto" hangingPunct="1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1190"/>
              <a:buNone/>
              <a:defRPr/>
            </a:pPr>
            <a:r>
              <a:rPr lang="en-US" dirty="0" smtClean="0">
                <a:latin typeface="Calibri"/>
                <a:cs typeface="Calibri"/>
                <a:sym typeface="Arial"/>
              </a:rPr>
              <a:t>Pins </a:t>
            </a:r>
            <a:r>
              <a:rPr lang="en-US" dirty="0">
                <a:latin typeface="Calibri"/>
                <a:cs typeface="Calibri"/>
                <a:sym typeface="Arial"/>
              </a:rPr>
              <a:t>should represent your area or country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Calibri"/>
              <a:cs typeface="Calibri"/>
              <a:sym typeface="Arial"/>
            </a:endParaRPr>
          </a:p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1190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Sources of pins are: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	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Chamber </a:t>
            </a:r>
            <a:r>
              <a:rPr lang="en-US" sz="2800" dirty="0">
                <a:latin typeface="Calibri"/>
                <a:cs typeface="Calibri"/>
                <a:sym typeface="Arial"/>
              </a:rPr>
              <a:t>of Commerce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	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Local </a:t>
            </a:r>
            <a:r>
              <a:rPr lang="en-US" sz="2800" dirty="0">
                <a:latin typeface="Calibri"/>
                <a:cs typeface="Calibri"/>
                <a:sym typeface="Arial"/>
              </a:rPr>
              <a:t>industries, Trade Assns.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	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Make </a:t>
            </a:r>
            <a:r>
              <a:rPr lang="en-US" sz="2800" dirty="0">
                <a:latin typeface="Calibri"/>
                <a:cs typeface="Calibri"/>
                <a:sym typeface="Arial"/>
              </a:rPr>
              <a:t>your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own, be creative</a:t>
            </a:r>
            <a:endParaRPr lang="en-US" sz="2800" dirty="0">
              <a:latin typeface="Calibri"/>
              <a:cs typeface="Calibri"/>
              <a:sym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Calibri"/>
              <a:cs typeface="Calibri"/>
              <a:sym typeface="Arial"/>
            </a:endParaRPr>
          </a:p>
          <a:p>
            <a:pPr marL="342900" indent="-342900" eaLnBrk="1" fontAlgn="auto" hangingPunct="1">
              <a:lnSpc>
                <a:spcPct val="8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1190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District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5020 pins </a:t>
            </a:r>
            <a:r>
              <a:rPr lang="en-US" sz="2800" dirty="0">
                <a:latin typeface="Calibri"/>
                <a:cs typeface="Calibri"/>
                <a:sym typeface="Arial"/>
              </a:rPr>
              <a:t>will be available for sale this weekend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A70000"/>
              </a:solidFill>
              <a:sym typeface="Arial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256"/>
          <p:cNvSpPr txBox="1">
            <a:spLocks noGrp="1"/>
          </p:cNvSpPr>
          <p:nvPr>
            <p:ph type="title" idx="4294967295"/>
          </p:nvPr>
        </p:nvSpPr>
        <p:spPr>
          <a:xfrm>
            <a:off x="609600" y="381000"/>
            <a:ext cx="7772400" cy="1143000"/>
          </a:xfrm>
        </p:spPr>
        <p:txBody>
          <a:bodyPr tIns="45700" bIns="45700"/>
          <a:lstStyle/>
          <a:p>
            <a:pPr algn="l" eaLnBrk="1" hangingPunct="1">
              <a:buClr>
                <a:srgbClr val="000000"/>
              </a:buClr>
              <a:buSzPct val="25000"/>
            </a:pPr>
            <a:r>
              <a:rPr lang="en-US" sz="34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Your Presentation</a:t>
            </a:r>
          </a:p>
        </p:txBody>
      </p:sp>
      <p:sp>
        <p:nvSpPr>
          <p:cNvPr id="257" name="Shape 257"/>
          <p:cNvSpPr txBox="1">
            <a:spLocks noGrp="1"/>
          </p:cNvSpPr>
          <p:nvPr>
            <p:ph type="body" idx="4294967295"/>
          </p:nvPr>
        </p:nvSpPr>
        <p:spPr>
          <a:xfrm>
            <a:off x="609600" y="1447800"/>
            <a:ext cx="7772400" cy="4953000"/>
          </a:xfrm>
        </p:spPr>
        <p:txBody>
          <a:bodyPr tIns="45700" bIns="45700">
            <a:noAutofit/>
          </a:bodyPr>
          <a:lstStyle/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694"/>
              <a:buFont typeface="Arial"/>
              <a:buChar char="•"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Every student is expected to give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one.  You </a:t>
            </a:r>
            <a:r>
              <a:rPr lang="en-US" sz="2800" dirty="0">
                <a:latin typeface="Calibri"/>
                <a:cs typeface="Calibri"/>
                <a:sym typeface="Arial"/>
              </a:rPr>
              <a:t>may be asked to give it at your first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Rotary meeting.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Calibri"/>
              <a:cs typeface="Calibri"/>
              <a:sym typeface="Arial"/>
            </a:endParaRP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694"/>
              <a:buFont typeface="Arial"/>
              <a:buChar char="•"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Have slides (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PowerPoint) </a:t>
            </a:r>
            <a:r>
              <a:rPr lang="en-US" sz="2800" dirty="0">
                <a:latin typeface="Calibri"/>
                <a:cs typeface="Calibri"/>
                <a:sym typeface="Arial"/>
              </a:rPr>
              <a:t>to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show: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	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	Your home, family and family life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 smtClean="0">
                <a:latin typeface="Calibri"/>
                <a:cs typeface="Calibri"/>
                <a:sym typeface="Arial"/>
              </a:rPr>
              <a:t>		Your hobbies, interests, and friends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>
                <a:latin typeface="Calibri"/>
                <a:cs typeface="Calibri"/>
                <a:sym typeface="Arial"/>
              </a:rPr>
              <a:t>	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	Home town and school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r>
              <a:rPr lang="en-US" sz="2800" dirty="0" smtClean="0">
                <a:latin typeface="Calibri"/>
                <a:cs typeface="Calibri"/>
                <a:sym typeface="Arial"/>
              </a:rPr>
              <a:t>		Local </a:t>
            </a:r>
            <a:r>
              <a:rPr lang="en-US" sz="2800" dirty="0">
                <a:latin typeface="Calibri"/>
                <a:cs typeface="Calibri"/>
                <a:sym typeface="Arial"/>
              </a:rPr>
              <a:t>points of </a:t>
            </a:r>
            <a:r>
              <a:rPr lang="en-US" sz="2800" dirty="0" smtClean="0">
                <a:latin typeface="Calibri"/>
                <a:cs typeface="Calibri"/>
                <a:sym typeface="Arial"/>
              </a:rPr>
              <a:t>interest</a:t>
            </a: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defRPr/>
            </a:pPr>
            <a:endParaRPr lang="en-US" sz="2800" dirty="0">
              <a:latin typeface="Calibri"/>
              <a:cs typeface="Calibri"/>
              <a:sym typeface="Arial"/>
            </a:endParaRPr>
          </a:p>
          <a:p>
            <a:pPr marL="342900" indent="-342900" eaLnBrk="1" fontAlgn="auto" hangingPunct="1">
              <a:lnSpc>
                <a:spcPct val="85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694"/>
              <a:buFont typeface="Arial"/>
              <a:buChar char="•"/>
              <a:defRPr/>
            </a:pPr>
            <a:r>
              <a:rPr lang="en-US" sz="2800" dirty="0" smtClean="0">
                <a:latin typeface="Calibri"/>
                <a:cs typeface="Calibri"/>
                <a:sym typeface="Arial"/>
              </a:rPr>
              <a:t>Books and pictures to pass around work well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Calibri"/>
              <a:cs typeface="Calibri"/>
              <a:sym typeface="Arial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hape 268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 tIns="45700" bIns="45700" anchor="ctr"/>
          <a:lstStyle/>
          <a:p>
            <a:pPr algn="l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</a:pPr>
            <a:r>
              <a:rPr lang="en-US" sz="3400" b="1" i="1" dirty="0" smtClean="0">
                <a:solidFill>
                  <a:srgbClr val="008000"/>
                </a:solidFill>
                <a:latin typeface="Arial" charset="0"/>
                <a:cs typeface="Arial" charset="0"/>
                <a:sym typeface="Arial" charset="0"/>
              </a:rPr>
              <a:t>Rotary Club Banners</a:t>
            </a:r>
          </a:p>
        </p:txBody>
      </p:sp>
      <p:sp>
        <p:nvSpPr>
          <p:cNvPr id="81922" name="Shape 269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 tIns="45700" bIns="45700"/>
          <a:lstStyle/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1000"/>
              <a:buFontTx/>
              <a:buChar char="•"/>
            </a:pPr>
            <a:r>
              <a:rPr lang="en-US" sz="2400" dirty="0" smtClean="0">
                <a:latin typeface="Arial" charset="0"/>
                <a:cs typeface="Arial" charset="0"/>
                <a:sym typeface="Arial" charset="0"/>
              </a:rPr>
              <a:t>If possible …. Formally present your sponsoring club’s banner to your host club at your first meeting</a:t>
            </a:r>
          </a:p>
          <a:p>
            <a:pPr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endParaRPr lang="en-US" sz="2400" dirty="0" smtClean="0">
              <a:latin typeface="Arial" charset="0"/>
              <a:cs typeface="Arial" charset="0"/>
              <a:sym typeface="Arial" charset="0"/>
            </a:endParaRPr>
          </a:p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1000"/>
              <a:buFontTx/>
              <a:buChar char="•"/>
            </a:pPr>
            <a:r>
              <a:rPr lang="en-US" sz="2400" dirty="0" smtClean="0">
                <a:latin typeface="Arial" charset="0"/>
                <a:cs typeface="Arial" charset="0"/>
                <a:sym typeface="Arial" charset="0"/>
              </a:rPr>
              <a:t>Your host club will give you a banner in </a:t>
            </a:r>
          </a:p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  <a:sym typeface="Arial" charset="0"/>
              </a:rPr>
              <a:t>	return for your sponsoring club</a:t>
            </a:r>
          </a:p>
          <a:p>
            <a:pPr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endParaRPr lang="en-US" sz="2400" dirty="0" smtClean="0">
              <a:latin typeface="Arial" charset="0"/>
              <a:cs typeface="Arial" charset="0"/>
              <a:sym typeface="Arial" charset="0"/>
            </a:endParaRPr>
          </a:p>
          <a:p>
            <a:pPr marL="0" indent="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1000"/>
              <a:buNone/>
            </a:pPr>
            <a:r>
              <a:rPr lang="en-US" sz="2400" b="1" i="1" dirty="0" smtClean="0">
                <a:latin typeface="Arial" charset="0"/>
                <a:cs typeface="Arial" charset="0"/>
                <a:sym typeface="Arial" charset="0"/>
              </a:rPr>
              <a:t>        Get your club banners from</a:t>
            </a:r>
          </a:p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  <a:buFontTx/>
              <a:buNone/>
            </a:pPr>
            <a:r>
              <a:rPr lang="en-US" sz="2400" b="1" i="1" dirty="0" smtClean="0">
                <a:latin typeface="Arial" charset="0"/>
                <a:cs typeface="Arial" charset="0"/>
                <a:sym typeface="Arial" charset="0"/>
              </a:rPr>
              <a:t>	secretary of your sponsor club.</a:t>
            </a:r>
          </a:p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  <a:buFontTx/>
              <a:buNone/>
            </a:pPr>
            <a:r>
              <a:rPr lang="en-US" sz="2400" b="1" i="1" dirty="0" smtClean="0">
                <a:latin typeface="Arial" charset="0"/>
                <a:cs typeface="Arial" charset="0"/>
                <a:sym typeface="Arial" charset="0"/>
              </a:rPr>
              <a:t>    Ask for a few extra to give to </a:t>
            </a:r>
          </a:p>
          <a:p>
            <a:pPr indent="-342900" eaLnBrk="1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25000"/>
              <a:buFontTx/>
              <a:buNone/>
            </a:pPr>
            <a:r>
              <a:rPr lang="en-US" sz="2400" b="1" i="1" dirty="0"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2400" b="1" i="1" dirty="0" smtClean="0">
                <a:latin typeface="Arial" charset="0"/>
                <a:cs typeface="Arial" charset="0"/>
                <a:sym typeface="Arial" charset="0"/>
              </a:rPr>
              <a:t>  other clubs you may visit.	</a:t>
            </a: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495800"/>
            <a:ext cx="304800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3"/>
          <p:cNvSpPr txBox="1">
            <a:spLocks noGrp="1"/>
          </p:cNvSpPr>
          <p:nvPr>
            <p:ph type="body" idx="4294967295"/>
          </p:nvPr>
        </p:nvSpPr>
        <p:spPr>
          <a:xfrm>
            <a:off x="457200" y="1676400"/>
            <a:ext cx="8153400" cy="41148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Gifts for your First Night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Be prepared with a small gift for each member of the host family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Ideas?</a:t>
            </a: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	– Something from where you live</a:t>
            </a: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	– Something you made</a:t>
            </a: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	– Books about your country or town</a:t>
            </a:r>
          </a:p>
          <a:p>
            <a:endParaRPr lang="en-US" sz="2800" dirty="0" smtClean="0">
              <a:latin typeface="Arial" charset="0"/>
              <a:cs typeface="Arial" charset="0"/>
            </a:endParaRPr>
          </a:p>
        </p:txBody>
      </p:sp>
      <p:sp>
        <p:nvSpPr>
          <p:cNvPr id="83970" name="Rectangl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40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Host Families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 Box 2"/>
          <p:cNvSpPr txBox="1">
            <a:spLocks noGrp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sz="4000" b="1" i="1" dirty="0" smtClean="0">
                <a:solidFill>
                  <a:srgbClr val="008000"/>
                </a:solidFill>
                <a:latin typeface="Arial" charset="0"/>
                <a:cs typeface="Arial" charset="0"/>
              </a:rPr>
              <a:t>Gifts in General</a:t>
            </a:r>
          </a:p>
        </p:txBody>
      </p:sp>
      <p:sp>
        <p:nvSpPr>
          <p:cNvPr id="86018" name="Text Box 3"/>
          <p:cNvSpPr txBox="1">
            <a:spLocks noGrp="1"/>
          </p:cNvSpPr>
          <p:nvPr>
            <p:ph type="body" idx="4294967295"/>
          </p:nvPr>
        </p:nvSpPr>
        <p:spPr>
          <a:xfrm>
            <a:off x="762000" y="1676400"/>
            <a:ext cx="8001000" cy="47244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Gifts for those who entertain you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Have thank-you cards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Be ready for Christmas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Have family members at home supply you – arrange early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Have gifts for each of your host families</a:t>
            </a:r>
          </a:p>
          <a:p>
            <a:endParaRPr lang="en-US" sz="28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676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  <a:t/>
            </a:r>
            <a:b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</a:br>
            <a: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  <a:t/>
            </a:r>
            <a:b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</a:br>
            <a:endParaRPr lang="en-US" sz="3600" smtClean="0">
              <a:solidFill>
                <a:schemeClr val="accent2"/>
              </a:solidFill>
              <a:latin typeface="Palatino" pitchFamily="18" charset="0"/>
            </a:endParaRPr>
          </a:p>
        </p:txBody>
      </p:sp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1905000" y="2819400"/>
            <a:ext cx="5791200" cy="15758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lnSpc>
                <a:spcPct val="50000"/>
              </a:lnSpc>
            </a:pPr>
            <a:endParaRPr lang="en-US" sz="4400" b="1" i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sz="4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Travel </a:t>
            </a:r>
            <a:r>
              <a:rPr lang="en-US" sz="4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and the </a:t>
            </a:r>
            <a:r>
              <a:rPr lang="en-US" sz="4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Law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on Purpose’</a:t>
            </a:r>
            <a:endParaRPr lang="en-US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362200" y="4953000"/>
            <a:ext cx="4572000" cy="68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atin typeface="Arial" pitchFamily="34" charset="0"/>
                <a:ea typeface="+mn-ea"/>
                <a:cs typeface="Arial" pitchFamily="34" charset="0"/>
              </a:rPr>
              <a:t>Ron Fisher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A70000"/>
              </a:solidFill>
              <a:effectLst/>
              <a:uLnTx/>
              <a:uFillTx/>
              <a:latin typeface="Palatino" pitchFamily="18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52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381000"/>
            <a:ext cx="5829300" cy="838200"/>
          </a:xfrm>
        </p:spPr>
        <p:txBody>
          <a:bodyPr/>
          <a:lstStyle/>
          <a:p>
            <a:pPr algn="l" eaLnBrk="1" hangingPunct="1"/>
            <a:r>
              <a:rPr lang="en-US" sz="36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General Time Line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19200"/>
            <a:ext cx="7620000" cy="4953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b="1" dirty="0">
              <a:solidFill>
                <a:srgbClr val="A7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March – orientation, VISA – pick a processing company and start to compile </a:t>
            </a:r>
            <a:r>
              <a:rPr lang="en-US" sz="2800" dirty="0" smtClean="0">
                <a:latin typeface="Calibri"/>
                <a:cs typeface="Calibri"/>
              </a:rPr>
              <a:t>documents.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Calibri"/>
                <a:cs typeface="Calibri"/>
              </a:rPr>
              <a:t>Some documents take 90 days to acquire so start early.</a:t>
            </a:r>
          </a:p>
          <a:p>
            <a:pPr eaLnBrk="1" hangingPunct="1">
              <a:lnSpc>
                <a:spcPct val="80000"/>
              </a:lnSpc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April-May-June - verification of documentation; host guarantee confirmation </a:t>
            </a:r>
            <a:r>
              <a:rPr lang="en-US" sz="2400" i="1" dirty="0">
                <a:latin typeface="Calibri"/>
                <a:cs typeface="Calibri"/>
              </a:rPr>
              <a:t>and</a:t>
            </a:r>
            <a:r>
              <a:rPr lang="en-US" sz="2800" i="1" dirty="0">
                <a:latin typeface="Calibri"/>
                <a:cs typeface="Calibri"/>
              </a:rPr>
              <a:t> </a:t>
            </a:r>
            <a:r>
              <a:rPr lang="en-US" sz="2800" dirty="0">
                <a:latin typeface="Calibri"/>
                <a:cs typeface="Calibri"/>
              </a:rPr>
              <a:t> processing VISA applications with </a:t>
            </a:r>
            <a:r>
              <a:rPr lang="en-US" sz="2800" dirty="0" smtClean="0">
                <a:latin typeface="Calibri"/>
                <a:cs typeface="Calibri"/>
              </a:rPr>
              <a:t>consulates.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12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Calibri"/>
                <a:cs typeface="Calibri"/>
              </a:rPr>
              <a:t>June-September –VISA approval; issue tickets </a:t>
            </a:r>
            <a:r>
              <a:rPr lang="en-US" sz="2400" i="1" dirty="0">
                <a:latin typeface="Calibri"/>
                <a:cs typeface="Calibri"/>
              </a:rPr>
              <a:t>and</a:t>
            </a:r>
            <a:r>
              <a:rPr lang="en-US" sz="2800" dirty="0">
                <a:latin typeface="Calibri"/>
                <a:cs typeface="Calibri"/>
              </a:rPr>
              <a:t>  departure to assigned </a:t>
            </a:r>
            <a:r>
              <a:rPr lang="en-US" sz="2800" dirty="0" smtClean="0">
                <a:latin typeface="Calibri"/>
                <a:cs typeface="Calibri"/>
              </a:rPr>
              <a:t>country.</a:t>
            </a:r>
            <a:endParaRPr lang="en-US" sz="28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Verdana" pitchFamily="34" charset="0"/>
            </a:endParaRPr>
          </a:p>
        </p:txBody>
      </p:sp>
      <p:pic>
        <p:nvPicPr>
          <p:cNvPr id="6148" name="Picture 1028" descr="pe0193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181600"/>
            <a:ext cx="1683616" cy="153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1922610"/>
      </p:ext>
    </p:extLst>
  </p:cSld>
  <p:clrMapOvr>
    <a:masterClrMapping/>
  </p:clrMapOvr>
  <p:transition xmlns:p14="http://schemas.microsoft.com/office/powerpoint/2010/main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</a:t>
            </a:r>
            <a:r>
              <a:rPr lang="en-US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Travel</a:t>
            </a:r>
          </a:p>
          <a:p>
            <a:endParaRPr lang="en-US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en-US" b="1" i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en-US" b="1" i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en-US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/>
              <a:t>Why is this important to talk about??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4" descr="downey-j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25600"/>
            <a:ext cx="48768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58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924800" cy="1143000"/>
          </a:xfrm>
        </p:spPr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077200" cy="5105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800" dirty="0" smtClean="0">
                <a:latin typeface="Calibri"/>
                <a:cs typeface="Calibri"/>
              </a:rPr>
              <a:t>In North America, we believe all persons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	are innocent until proven guilty – this 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	not the case in many countries you will visit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The rights of accused persons are protected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Police tolerate physical and verbal abuse daily and their reaction is minimal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You are entitled to speak to a lawyer, communicate with your family.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600" b="1" dirty="0" smtClean="0">
              <a:solidFill>
                <a:srgbClr val="BB0000"/>
              </a:solidFill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20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Travel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/>
                <a:cs typeface="Calibri"/>
              </a:rPr>
              <a:t>This is not the case in many of the countries  you will be </a:t>
            </a:r>
            <a:r>
              <a:rPr lang="en-US" dirty="0" smtClean="0">
                <a:latin typeface="Calibri"/>
                <a:cs typeface="Calibri"/>
              </a:rPr>
              <a:t>visiting</a:t>
            </a:r>
          </a:p>
          <a:p>
            <a:r>
              <a:rPr lang="en-US" dirty="0" smtClean="0">
                <a:latin typeface="Calibri"/>
                <a:cs typeface="Calibri"/>
              </a:rPr>
              <a:t>The burden of proof lies with the accused</a:t>
            </a:r>
          </a:p>
          <a:p>
            <a:r>
              <a:rPr lang="en-US" dirty="0" smtClean="0">
                <a:latin typeface="Calibri"/>
                <a:cs typeface="Calibri"/>
              </a:rPr>
              <a:t>You can be detained without charges for long periods of time</a:t>
            </a:r>
          </a:p>
          <a:p>
            <a:r>
              <a:rPr lang="en-US" dirty="0" smtClean="0">
                <a:latin typeface="Calibri"/>
                <a:cs typeface="Calibri"/>
              </a:rPr>
              <a:t>The jails are not to the same standard as ours</a:t>
            </a:r>
            <a:endParaRPr lang="en-US" dirty="0"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95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077200" cy="4495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800" dirty="0" smtClean="0">
                <a:latin typeface="Calibri"/>
                <a:cs typeface="Calibri"/>
              </a:rPr>
              <a:t>Each year, 500 Canadians and 3,000 Americans are imprisoned abroad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6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2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2800" dirty="0" smtClean="0">
                <a:latin typeface="Calibri"/>
                <a:cs typeface="Calibri"/>
              </a:rPr>
              <a:t>One third of these are from drug offences</a:t>
            </a:r>
          </a:p>
          <a:p>
            <a:pPr>
              <a:spcBef>
                <a:spcPct val="0"/>
              </a:spcBef>
            </a:pPr>
            <a:endParaRPr lang="en-US" sz="16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endParaRPr lang="en-US" sz="12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2800" dirty="0" smtClean="0">
                <a:latin typeface="Calibri"/>
                <a:cs typeface="Calibri"/>
              </a:rPr>
              <a:t>The Canadian Charter of Rights and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	American Miranda rights do not protect you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6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6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2800" dirty="0" smtClean="0">
                <a:latin typeface="Calibri"/>
                <a:cs typeface="Calibri"/>
              </a:rPr>
              <a:t>Some countries presume guilt by association</a:t>
            </a:r>
            <a:endParaRPr lang="en-US" sz="26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600" dirty="0" smtClean="0">
              <a:solidFill>
                <a:srgbClr val="BB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4153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b="1" i="1" dirty="0" smtClean="0">
                <a:solidFill>
                  <a:srgbClr val="008000"/>
                </a:solidFill>
                <a:latin typeface="+mn-lt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01000" cy="4419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dirty="0" smtClean="0"/>
              <a:t>Drugs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Use and trafficking are prohibited in all countries, even though they may be readily available and openly used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Penalties can range from heavy fines and prison sentences to death  for possession of even small amounts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Americans and Canadians are visible!!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600" dirty="0" smtClean="0"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52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r>
              <a:rPr lang="en-US" b="1" i="1" dirty="0">
                <a:solidFill>
                  <a:srgbClr val="008000"/>
                </a:solidFill>
              </a:rPr>
              <a:t>The Law and Travel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029200"/>
          </a:xfrm>
        </p:spPr>
        <p:txBody>
          <a:bodyPr/>
          <a:lstStyle/>
          <a:p>
            <a:r>
              <a:rPr lang="en-US" dirty="0" smtClean="0"/>
              <a:t>There are many countries where the death penalty is in place</a:t>
            </a:r>
          </a:p>
          <a:p>
            <a:r>
              <a:rPr lang="en-US" sz="2400" dirty="0" smtClean="0"/>
              <a:t>Malaysia</a:t>
            </a:r>
          </a:p>
          <a:p>
            <a:r>
              <a:rPr lang="en-US" sz="2400" dirty="0" smtClean="0"/>
              <a:t>China</a:t>
            </a:r>
          </a:p>
          <a:p>
            <a:r>
              <a:rPr lang="en-US" sz="2400" dirty="0" smtClean="0"/>
              <a:t>Vietnam</a:t>
            </a:r>
          </a:p>
          <a:p>
            <a:r>
              <a:rPr lang="en-US" sz="2400" dirty="0" smtClean="0"/>
              <a:t>Iran</a:t>
            </a:r>
          </a:p>
          <a:p>
            <a:r>
              <a:rPr lang="en-US" sz="2400" dirty="0" smtClean="0"/>
              <a:t>Thailand </a:t>
            </a:r>
          </a:p>
          <a:p>
            <a:r>
              <a:rPr lang="en-US" sz="2400" dirty="0" smtClean="0"/>
              <a:t>Saudi Arabia</a:t>
            </a:r>
          </a:p>
          <a:p>
            <a:r>
              <a:rPr lang="en-US" sz="2400" dirty="0" smtClean="0"/>
              <a:t>Singapore</a:t>
            </a:r>
          </a:p>
          <a:p>
            <a:r>
              <a:rPr lang="en-US" sz="2400" dirty="0" smtClean="0"/>
              <a:t>Cambodia</a:t>
            </a:r>
          </a:p>
          <a:p>
            <a:r>
              <a:rPr lang="en-US" sz="2400" dirty="0" smtClean="0"/>
              <a:t>Indonesia to name a few!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1002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Travel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 I scaring you yet???</a:t>
            </a:r>
          </a:p>
          <a:p>
            <a:r>
              <a:rPr lang="en-US" dirty="0" smtClean="0"/>
              <a:t>I should be… well just a little..</a:t>
            </a:r>
          </a:p>
          <a:p>
            <a:r>
              <a:rPr lang="en-US" dirty="0" smtClean="0"/>
              <a:t>The reality is you have </a:t>
            </a:r>
            <a:r>
              <a:rPr lang="en-US" dirty="0" err="1" smtClean="0"/>
              <a:t>termendous</a:t>
            </a:r>
            <a:r>
              <a:rPr lang="en-US" dirty="0" smtClean="0"/>
              <a:t> control over your own safety by managing your risk in everything you do!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2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+mn-lt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029200"/>
          </a:xfrm>
        </p:spPr>
        <p:txBody>
          <a:bodyPr/>
          <a:lstStyle/>
          <a:p>
            <a:r>
              <a:rPr lang="en-US" sz="2800" dirty="0" smtClean="0"/>
              <a:t>Don’t carry anything across a border</a:t>
            </a:r>
          </a:p>
          <a:p>
            <a:pPr>
              <a:buFontTx/>
              <a:buNone/>
            </a:pPr>
            <a:r>
              <a:rPr lang="en-US" sz="2800" dirty="0" smtClean="0"/>
              <a:t>	for a stranger!</a:t>
            </a:r>
          </a:p>
          <a:p>
            <a:pPr>
              <a:buFontTx/>
              <a:buNone/>
            </a:pPr>
            <a:endParaRPr lang="en-US" sz="1000" dirty="0" smtClean="0"/>
          </a:p>
          <a:p>
            <a:r>
              <a:rPr lang="en-US" sz="2800" dirty="0" smtClean="0"/>
              <a:t>Never cross a border with a hitch hiker or as a hitch hiker with a stranger</a:t>
            </a:r>
          </a:p>
          <a:p>
            <a:endParaRPr lang="en-US" sz="1000" dirty="0" smtClean="0"/>
          </a:p>
          <a:p>
            <a:r>
              <a:rPr lang="en-US" sz="2800" dirty="0" smtClean="0"/>
              <a:t>Never leave your luggage with a stranger or unattended – even when you are in the bathroom!</a:t>
            </a:r>
          </a:p>
          <a:p>
            <a:endParaRPr lang="en-US" sz="1000" dirty="0" smtClean="0"/>
          </a:p>
          <a:p>
            <a:r>
              <a:rPr lang="en-US" sz="2800" dirty="0" smtClean="0"/>
              <a:t>In some Islamic countries, alcohol is looked on the same as drugs</a:t>
            </a:r>
          </a:p>
        </p:txBody>
      </p:sp>
    </p:spTree>
    <p:extLst>
      <p:ext uri="{BB962C8B-B14F-4D97-AF65-F5344CB8AC3E}">
        <p14:creationId xmlns:p14="http://schemas.microsoft.com/office/powerpoint/2010/main" val="2773007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+mn-lt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001000" cy="4572000"/>
          </a:xfrm>
        </p:spPr>
        <p:txBody>
          <a:bodyPr/>
          <a:lstStyle/>
          <a:p>
            <a:pPr>
              <a:buFontTx/>
              <a:buNone/>
            </a:pPr>
            <a:r>
              <a:rPr lang="en-US" sz="3000" b="1" dirty="0" smtClean="0">
                <a:latin typeface="Calibri"/>
                <a:cs typeface="Calibri"/>
              </a:rPr>
              <a:t>Respect Customs &amp; Practices</a:t>
            </a:r>
          </a:p>
          <a:p>
            <a:pPr>
              <a:buFontTx/>
              <a:buNone/>
            </a:pPr>
            <a:endParaRPr lang="en-US" sz="10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3000" dirty="0" smtClean="0">
                <a:latin typeface="Calibri"/>
                <a:cs typeface="Calibri"/>
              </a:rPr>
              <a:t>Some countries do not respect our freedoms, DON’T CRITICIZE THEM!</a:t>
            </a:r>
            <a:endParaRPr lang="en-US" sz="14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20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3000" dirty="0" smtClean="0">
                <a:latin typeface="Calibri"/>
                <a:cs typeface="Calibri"/>
              </a:rPr>
              <a:t>Stay away from public demonstrations</a:t>
            </a:r>
          </a:p>
          <a:p>
            <a:pPr>
              <a:spcBef>
                <a:spcPct val="0"/>
              </a:spcBef>
            </a:pPr>
            <a:endParaRPr lang="en-US" sz="20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3000" dirty="0" smtClean="0">
                <a:latin typeface="Calibri"/>
                <a:cs typeface="Calibri"/>
              </a:rPr>
              <a:t>Beware of taking photographs of police or military personnel</a:t>
            </a:r>
          </a:p>
          <a:p>
            <a:pPr>
              <a:spcBef>
                <a:spcPct val="0"/>
              </a:spcBef>
            </a:pPr>
            <a:endParaRPr lang="en-US" sz="2000" dirty="0" smtClean="0">
              <a:latin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3000" dirty="0" smtClean="0">
                <a:latin typeface="Calibri"/>
                <a:cs typeface="Calibri"/>
              </a:rPr>
              <a:t>Keep a low profile and stay neutral</a:t>
            </a:r>
            <a:endParaRPr lang="en-US" sz="28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9626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+mn-lt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0772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 dirty="0" smtClean="0"/>
              <a:t>Travel Documents</a:t>
            </a:r>
          </a:p>
          <a:p>
            <a:r>
              <a:rPr lang="en-US" sz="2800" dirty="0" smtClean="0">
                <a:latin typeface="Calibri"/>
                <a:cs typeface="Calibri"/>
              </a:rPr>
              <a:t>Your passport is a very valuable commodity</a:t>
            </a:r>
          </a:p>
          <a:p>
            <a:pPr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r>
              <a:rPr lang="en-US" sz="2800" dirty="0" smtClean="0">
                <a:latin typeface="Calibri"/>
                <a:cs typeface="Calibri"/>
              </a:rPr>
              <a:t>Never carry tickets, passport and wallet together</a:t>
            </a:r>
          </a:p>
          <a:p>
            <a:endParaRPr lang="en-US" sz="1200" dirty="0" smtClean="0"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78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smtClean="0">
                <a:solidFill>
                  <a:srgbClr val="008000"/>
                </a:solidFill>
              </a:rPr>
              <a:t>PASSPORT </a:t>
            </a:r>
            <a:r>
              <a:rPr lang="en-US" b="1" i="1">
                <a:solidFill>
                  <a:srgbClr val="008000"/>
                </a:solidFill>
              </a:rPr>
              <a:t>AND </a:t>
            </a:r>
            <a:r>
              <a:rPr lang="en-US" b="1" i="1" smtClean="0">
                <a:solidFill>
                  <a:srgbClr val="008000"/>
                </a:solidFill>
              </a:rPr>
              <a:t>VISA</a:t>
            </a:r>
            <a:endParaRPr lang="en-US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0660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Law and Travel</a:t>
            </a:r>
            <a:endParaRPr lang="en-US" sz="2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 smtClean="0">
                <a:latin typeface="Calibri"/>
                <a:cs typeface="Calibri"/>
              </a:rPr>
              <a:t>    Use of tolerance, humor, respect, patience  and common sense …….</a:t>
            </a:r>
          </a:p>
          <a:p>
            <a:pPr algn="ctr">
              <a:buFontTx/>
              <a:buNone/>
            </a:pPr>
            <a:r>
              <a:rPr lang="en-US" dirty="0" smtClean="0">
                <a:latin typeface="Calibri"/>
                <a:cs typeface="Calibri"/>
              </a:rPr>
              <a:t>will go a long way for you in your year abroad</a:t>
            </a:r>
            <a:endParaRPr lang="en-US" sz="28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1859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43200"/>
            <a:ext cx="77724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Packing ‘Your’ Attitude</a:t>
            </a:r>
            <a:b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of Service’</a:t>
            </a:r>
            <a:endParaRPr lang="en-US" sz="2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524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endParaRPr lang="en-US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buFontTx/>
              <a:buNone/>
            </a:pP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Craig Gillis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800" b="1" dirty="0" smtClean="0">
              <a:solidFill>
                <a:srgbClr val="A70000"/>
              </a:solidFill>
              <a:latin typeface="Palatino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2514600"/>
          </a:xfrm>
        </p:spPr>
        <p:txBody>
          <a:bodyPr/>
          <a:lstStyle/>
          <a:p>
            <a:pPr marL="0" indent="0" eaLnBrk="1" hangingPunct="1">
              <a:lnSpc>
                <a:spcPct val="8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Five to ten percent of you will come home early.    It happens every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year….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			</a:t>
            </a: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			VS</a:t>
            </a: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eaLnBrk="1" hangingPunct="1">
              <a:lnSpc>
                <a:spcPct val="8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Sixty percent of you will look back on this year as one of your greatest </a:t>
            </a: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achievements</a:t>
            </a:r>
          </a:p>
          <a:p>
            <a:pPr marL="0" indent="0">
              <a:buNone/>
            </a:pPr>
            <a:endParaRPr lang="en-US" dirty="0" smtClean="0">
              <a:solidFill>
                <a:srgbClr val="A70000"/>
              </a:solidFill>
              <a:latin typeface="Calibri"/>
              <a:cs typeface="Calibri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685800"/>
          </a:xfrm>
        </p:spPr>
        <p:txBody>
          <a:bodyPr/>
          <a:lstStyle/>
          <a:p>
            <a:pPr eaLnBrk="1" hangingPunct="1"/>
            <a:r>
              <a:rPr lang="en-US" sz="34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Early Returns…… Why?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419600"/>
            <a:ext cx="7848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/>
                <a:cs typeface="Calibri"/>
              </a:rPr>
              <a:t>What is the difference?  --  </a:t>
            </a:r>
            <a:r>
              <a:rPr lang="en-US" sz="3200" b="1" dirty="0">
                <a:solidFill>
                  <a:srgbClr val="008000"/>
                </a:solidFill>
                <a:latin typeface="Calibri"/>
                <a:cs typeface="Calibri"/>
              </a:rPr>
              <a:t>ATTITUDE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2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6629400" cy="1143000"/>
          </a:xfrm>
        </p:spPr>
        <p:txBody>
          <a:bodyPr/>
          <a:lstStyle/>
          <a:p>
            <a:pPr algn="l" eaLnBrk="1" hangingPunct="1"/>
            <a:r>
              <a:rPr lang="en-US" sz="3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Two Questions…..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What will you bring to your experience as an exchange student?</a:t>
            </a:r>
          </a:p>
          <a:p>
            <a:pPr marL="0" indent="0" eaLnBrk="1" hangingPunct="1">
              <a:lnSpc>
                <a:spcPct val="85000"/>
              </a:lnSpc>
              <a:buNone/>
            </a:pPr>
            <a:endParaRPr lang="en-US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What will you leave with at the end of your year?</a:t>
            </a:r>
          </a:p>
        </p:txBody>
      </p:sp>
    </p:spTree>
    <p:extLst>
      <p:ext uri="{BB962C8B-B14F-4D97-AF65-F5344CB8AC3E}">
        <p14:creationId xmlns:p14="http://schemas.microsoft.com/office/powerpoint/2010/main" val="3585618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marL="0" indent="0" algn="ctr" eaLnBrk="1" hangingPunct="1">
              <a:lnSpc>
                <a:spcPct val="85000"/>
              </a:lnSpc>
              <a:buNone/>
            </a:pPr>
            <a:endParaRPr lang="en-US" sz="30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marL="0" indent="0" algn="ctr" eaLnBrk="1" hangingPunct="1">
              <a:lnSpc>
                <a:spcPct val="85000"/>
              </a:lnSpc>
              <a:buNone/>
            </a:pPr>
            <a:endParaRPr lang="en-US" sz="3000" b="1" dirty="0">
              <a:solidFill>
                <a:srgbClr val="A70000"/>
              </a:solidFill>
              <a:latin typeface="Calibri"/>
              <a:cs typeface="Calibri"/>
            </a:endParaRPr>
          </a:p>
          <a:p>
            <a:pPr marL="0" indent="0" algn="ctr" eaLnBrk="1" hangingPunct="1">
              <a:lnSpc>
                <a:spcPct val="85000"/>
              </a:lnSpc>
              <a:buNone/>
            </a:pPr>
            <a:endParaRPr lang="en-US" sz="30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marL="0" indent="0" algn="ctr" eaLnBrk="1" hangingPunct="1">
              <a:lnSpc>
                <a:spcPct val="85000"/>
              </a:lnSpc>
              <a:buNone/>
            </a:pPr>
            <a:endParaRPr lang="en-US" sz="3000" b="1" dirty="0">
              <a:solidFill>
                <a:srgbClr val="A70000"/>
              </a:solidFill>
              <a:latin typeface="Calibri"/>
              <a:cs typeface="Calibri"/>
            </a:endParaRPr>
          </a:p>
          <a:p>
            <a:pPr marL="0" indent="0" algn="ctr" eaLnBrk="1" hangingPunct="1">
              <a:lnSpc>
                <a:spcPct val="85000"/>
              </a:lnSpc>
              <a:buNone/>
            </a:pPr>
            <a:r>
              <a:rPr lang="en-US" sz="6000" b="1" i="1" dirty="0" smtClean="0">
                <a:solidFill>
                  <a:srgbClr val="008000"/>
                </a:solidFill>
                <a:latin typeface="Calibri"/>
                <a:cs typeface="Calibri"/>
              </a:rPr>
              <a:t>the ‘Shoe box of Life’</a:t>
            </a:r>
          </a:p>
        </p:txBody>
      </p:sp>
    </p:spTree>
    <p:extLst>
      <p:ext uri="{BB962C8B-B14F-4D97-AF65-F5344CB8AC3E}">
        <p14:creationId xmlns:p14="http://schemas.microsoft.com/office/powerpoint/2010/main" val="31131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990600"/>
          </a:xfrm>
        </p:spPr>
        <p:txBody>
          <a:bodyPr/>
          <a:lstStyle/>
          <a:p>
            <a:pPr eaLnBrk="1" hangingPunct="1"/>
            <a:r>
              <a:rPr lang="en-US" sz="3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Common Errors that Cause Challenges</a:t>
            </a:r>
            <a:endParaRPr lang="en-US" sz="32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5410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5000"/>
              </a:lnSpc>
            </a:pPr>
            <a:r>
              <a:rPr lang="en-US" sz="2400" dirty="0">
                <a:latin typeface="Calibri"/>
                <a:cs typeface="Calibri"/>
              </a:rPr>
              <a:t>Failure to learn the language – </a:t>
            </a:r>
            <a:r>
              <a:rPr lang="en-US" sz="2400" i="1" dirty="0">
                <a:latin typeface="Calibri"/>
                <a:cs typeface="Calibri"/>
              </a:rPr>
              <a:t>Do it before you leave</a:t>
            </a:r>
            <a:r>
              <a:rPr lang="en-US" sz="2400" i="1" dirty="0" smtClean="0">
                <a:latin typeface="Calibri"/>
                <a:cs typeface="Calibri"/>
              </a:rPr>
              <a:t>!</a:t>
            </a:r>
          </a:p>
          <a:p>
            <a:pPr>
              <a:lnSpc>
                <a:spcPct val="85000"/>
              </a:lnSpc>
            </a:pPr>
            <a:endParaRPr lang="en-US" sz="2400" i="1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Lack of dedication / effort – </a:t>
            </a:r>
            <a:r>
              <a:rPr lang="en-US" sz="2400" i="1" dirty="0" smtClean="0">
                <a:latin typeface="Calibri"/>
                <a:cs typeface="Calibri"/>
              </a:rPr>
              <a:t>Successes take work!</a:t>
            </a:r>
          </a:p>
          <a:p>
            <a:pPr eaLnBrk="1" hangingPunct="1">
              <a:lnSpc>
                <a:spcPct val="85000"/>
              </a:lnSpc>
            </a:pPr>
            <a:endParaRPr lang="en-US" sz="1200" i="1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A boyfriend or girlfriend at home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endParaRPr lang="en-US" sz="1200" i="1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Student never leaves home mentally---Facebook!!!</a:t>
            </a:r>
          </a:p>
          <a:p>
            <a:pPr eaLnBrk="1" hangingPunct="1">
              <a:lnSpc>
                <a:spcPct val="85000"/>
              </a:lnSpc>
            </a:pPr>
            <a:endParaRPr lang="en-US" sz="24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Lack of attention to school as an important element of the exchange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Not realizing that host families are volunteers, not servants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Undisclosed medical problems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Lack of communication with hosts and Rotary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Parents unwilling to let go!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3820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The Six B’s:  Your Guide to Success</a:t>
            </a:r>
            <a:endParaRPr lang="en-US" sz="40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First </a:t>
            </a:r>
            <a:r>
              <a:rPr lang="en-US" sz="2400" dirty="0" smtClean="0">
                <a:latin typeface="Calibri"/>
                <a:cs typeface="Calibri"/>
              </a:rPr>
              <a:t>– I am a person of action / I take initiative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12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Curious</a:t>
            </a:r>
            <a:r>
              <a:rPr lang="en-US" sz="2400" b="1" dirty="0" smtClean="0">
                <a:solidFill>
                  <a:srgbClr val="A70000"/>
                </a:solidFill>
                <a:latin typeface="Calibri"/>
                <a:cs typeface="Calibri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– I will seek to understand (and then to be understood) -  I ask questions / I am genuine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on Purpose </a:t>
            </a:r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–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I am certain of my outcome and move steadily towards it – I set ‘goals’…..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Grateful </a:t>
            </a:r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– I focus on things I can be thankful for</a:t>
            </a:r>
          </a:p>
          <a:p>
            <a:pPr eaLnBrk="1" hangingPunct="1">
              <a:lnSpc>
                <a:spcPct val="85000"/>
              </a:lnSpc>
            </a:pPr>
            <a:endParaRPr lang="en-US" sz="14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of Service </a:t>
            </a:r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–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I give of myself freely / I ‘offer’ to…..</a:t>
            </a:r>
          </a:p>
          <a:p>
            <a:pPr eaLnBrk="1" hangingPunct="1">
              <a:lnSpc>
                <a:spcPct val="85000"/>
              </a:lnSpc>
            </a:pPr>
            <a:endParaRPr lang="en-US" sz="1400" b="1" dirty="0" smtClean="0">
              <a:solidFill>
                <a:srgbClr val="A70000"/>
              </a:solidFill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400" b="1" dirty="0" smtClean="0">
                <a:solidFill>
                  <a:srgbClr val="008000"/>
                </a:solidFill>
                <a:latin typeface="Calibri"/>
                <a:cs typeface="Calibri"/>
              </a:rPr>
              <a:t>Be Here and Now </a:t>
            </a:r>
            <a:r>
              <a:rPr lang="en-US" sz="2400" b="1" dirty="0" smtClean="0">
                <a:solidFill>
                  <a:srgbClr val="000000"/>
                </a:solidFill>
                <a:latin typeface="Calibri"/>
                <a:cs typeface="Calibri"/>
              </a:rPr>
              <a:t>– </a:t>
            </a:r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</a:rPr>
              <a:t>I will live in the moment / I listen and observe ….. I am involved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/>
          <a:lstStyle/>
          <a:p>
            <a:pPr eaLnBrk="1" hangingPunct="1"/>
            <a:r>
              <a:rPr lang="en-US" sz="3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Family Emergency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Make plans before student leaves - how to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	handle a family emergency or death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Say goodbye to elderly and sick before you leave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Parents, do you really want your student to come home and not return?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Be prepared for financial and emotional implications if they do return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153400" cy="4800600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en-US" sz="4400" b="1" dirty="0" smtClean="0">
                <a:solidFill>
                  <a:srgbClr val="008000"/>
                </a:solidFill>
                <a:latin typeface="Calibri"/>
                <a:cs typeface="Calibri"/>
              </a:rPr>
              <a:t>Start each day with intention and end with gratitude; </a:t>
            </a:r>
          </a:p>
          <a:p>
            <a:pPr algn="ctr">
              <a:buFontTx/>
              <a:buNone/>
            </a:pPr>
            <a:r>
              <a:rPr lang="en-US" sz="4400" b="1" dirty="0" smtClean="0">
                <a:solidFill>
                  <a:srgbClr val="008000"/>
                </a:solidFill>
                <a:latin typeface="Calibri"/>
                <a:cs typeface="Calibri"/>
              </a:rPr>
              <a:t>you will make the most of this gift – the gift of spending one year learning more about yourself</a:t>
            </a:r>
          </a:p>
          <a:p>
            <a:pPr algn="ctr">
              <a:buFontTx/>
              <a:buNone/>
            </a:pPr>
            <a:r>
              <a:rPr lang="en-US" sz="4400" b="1" smtClean="0">
                <a:solidFill>
                  <a:srgbClr val="008000"/>
                </a:solidFill>
                <a:latin typeface="Calibri"/>
                <a:cs typeface="Calibri"/>
              </a:rPr>
              <a:t>and </a:t>
            </a:r>
            <a:r>
              <a:rPr lang="en-US" sz="4400" b="1" dirty="0" smtClean="0">
                <a:solidFill>
                  <a:srgbClr val="008000"/>
                </a:solidFill>
                <a:latin typeface="Calibri"/>
                <a:cs typeface="Calibri"/>
              </a:rPr>
              <a:t>others than you have ever dreamed possible!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62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Networking  Break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733800"/>
            <a:ext cx="7772400" cy="2514600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dirty="0" smtClean="0">
                <a:latin typeface="+mj-lt"/>
              </a:rPr>
              <a:t>Don’t forget to </a:t>
            </a:r>
          </a:p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dirty="0" smtClean="0">
                <a:latin typeface="+mj-lt"/>
              </a:rPr>
              <a:t>Check out of your hotel!</a:t>
            </a:r>
          </a:p>
          <a:p>
            <a:pPr algn="ctr" eaLnBrk="1" hangingPunct="1">
              <a:lnSpc>
                <a:spcPct val="85000"/>
              </a:lnSpc>
              <a:buFontTx/>
              <a:buNone/>
            </a:pPr>
            <a:endParaRPr lang="en-US" b="1" dirty="0" smtClean="0">
              <a:solidFill>
                <a:srgbClr val="A70000"/>
              </a:solidFill>
              <a:latin typeface="+mj-lt"/>
            </a:endParaRPr>
          </a:p>
          <a:p>
            <a:pPr algn="ctr" eaLnBrk="1" hangingPunct="1">
              <a:buFontTx/>
              <a:buNone/>
            </a:pPr>
            <a:r>
              <a:rPr lang="en-US" i="1" dirty="0" smtClean="0">
                <a:solidFill>
                  <a:srgbClr val="000000"/>
                </a:solidFill>
                <a:latin typeface="+mj-lt"/>
              </a:rPr>
              <a:t>Please be ready to start by 10:25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b="1" dirty="0" smtClean="0">
              <a:solidFill>
                <a:srgbClr val="A70000"/>
              </a:solidFill>
              <a:latin typeface="+mj-lt"/>
            </a:endParaRPr>
          </a:p>
        </p:txBody>
      </p:sp>
      <p:pic>
        <p:nvPicPr>
          <p:cNvPr id="48132" name="Picture 5" descr="header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8064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57200"/>
            <a:ext cx="4572000" cy="685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Passports</a:t>
            </a:r>
            <a:endParaRPr lang="en-US" sz="36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924800" cy="52197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b="1" dirty="0">
              <a:solidFill>
                <a:srgbClr val="A70000"/>
              </a:solidFill>
              <a:latin typeface="Palatino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b="1" dirty="0">
              <a:solidFill>
                <a:srgbClr val="A70000"/>
              </a:solidFill>
              <a:latin typeface="Palatino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>
                <a:latin typeface="Calibri"/>
                <a:cs typeface="Calibri"/>
              </a:rPr>
              <a:t>Passport is  a form of identity – confirms who you </a:t>
            </a:r>
            <a:r>
              <a:rPr lang="en-US" sz="2600" dirty="0" smtClean="0">
                <a:latin typeface="Calibri"/>
                <a:cs typeface="Calibri"/>
              </a:rPr>
              <a:t>are.</a:t>
            </a:r>
            <a:endParaRPr lang="en-US" sz="26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 smtClean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 smtClean="0">
                <a:latin typeface="Calibri"/>
                <a:cs typeface="Calibri"/>
              </a:rPr>
              <a:t>Passport must be valid thru January 2019.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200" dirty="0" smtClean="0">
                <a:latin typeface="Calibri"/>
                <a:cs typeface="Calibri"/>
              </a:rPr>
              <a:t>At least one parent or guardian should have a valid passport.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 smtClean="0">
                <a:latin typeface="Calibri"/>
                <a:cs typeface="Calibri"/>
              </a:rPr>
              <a:t>Some countries will require your passport as part of the visa process.</a:t>
            </a: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>
                <a:latin typeface="Calibri"/>
                <a:cs typeface="Calibri"/>
              </a:rPr>
              <a:t>Keep copies separate from original </a:t>
            </a:r>
            <a:r>
              <a:rPr lang="en-US" sz="2600" dirty="0" smtClean="0">
                <a:latin typeface="Calibri"/>
                <a:cs typeface="Calibri"/>
              </a:rPr>
              <a:t>passport.</a:t>
            </a: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>
                <a:latin typeface="Calibri"/>
                <a:cs typeface="Calibri"/>
              </a:rPr>
              <a:t>Keep passport safe at all times!</a:t>
            </a: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Palatino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"/>
            <a:ext cx="323056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7863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67000"/>
            <a:ext cx="77724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</a:rPr>
              <a:t>Communication</a:t>
            </a:r>
            <a:br>
              <a:rPr lang="en-US" sz="4000" b="1" i="1" dirty="0" smtClean="0">
                <a:solidFill>
                  <a:srgbClr val="008000"/>
                </a:solidFill>
              </a:rPr>
            </a:b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</a:t>
            </a: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Here Now’</a:t>
            </a:r>
            <a:endParaRPr lang="en-US" sz="2400" dirty="0" smtClean="0">
              <a:solidFill>
                <a:srgbClr val="008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09600" y="434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A70000"/>
              </a:solidFill>
              <a:effectLst/>
              <a:uLnTx/>
              <a:uFillTx/>
              <a:latin typeface="Palatino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atin typeface="Arial" pitchFamily="34" charset="0"/>
                <a:ea typeface="+mn-ea"/>
                <a:cs typeface="Arial" pitchFamily="34" charset="0"/>
              </a:rPr>
              <a:t>John </a:t>
            </a:r>
            <a:r>
              <a:rPr lang="en-US" sz="3200" b="1" kern="0" dirty="0" err="1" smtClean="0">
                <a:latin typeface="Arial" pitchFamily="34" charset="0"/>
                <a:ea typeface="+mn-ea"/>
                <a:cs typeface="Arial" pitchFamily="34" charset="0"/>
              </a:rPr>
              <a:t>Stockwell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A70000"/>
              </a:solidFill>
              <a:effectLst/>
              <a:uLnTx/>
              <a:uFillTx/>
              <a:latin typeface="Palatino" pitchFamily="18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Popular</a:t>
            </a:r>
            <a:r>
              <a:rPr lang="en-US" sz="3600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Forms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Email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Social Media 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Blogs or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blogspots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Photo Storage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Skype</a:t>
            </a:r>
          </a:p>
          <a:p>
            <a:pPr eaLnBrk="1" hangingPunct="1">
              <a:lnSpc>
                <a:spcPct val="85000"/>
              </a:lnSpc>
            </a:pPr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Texting/Tweeting</a:t>
            </a:r>
          </a:p>
        </p:txBody>
      </p:sp>
      <p:pic>
        <p:nvPicPr>
          <p:cNvPr id="40964" name="Picture 4" descr="j01953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581400"/>
            <a:ext cx="2541588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u="sng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 whole new language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848600" cy="4114800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Today’s language looks like a foreign language</a:t>
            </a:r>
          </a:p>
          <a:p>
            <a:pPr marL="342900" lvl="1" indent="-34290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lol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brb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bff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or g2g </a:t>
            </a:r>
          </a:p>
          <a:p>
            <a:endParaRPr lang="en-US" sz="1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 is how </a:t>
            </a:r>
            <a:r>
              <a:rPr lang="en-US" sz="2800" b="1" strike="sngStrike" dirty="0" smtClean="0">
                <a:latin typeface="Arial" pitchFamily="34" charset="0"/>
                <a:cs typeface="Arial" pitchFamily="34" charset="0"/>
              </a:rPr>
              <a:t>young people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WE all communicate today</a:t>
            </a:r>
          </a:p>
          <a:p>
            <a:pPr lvl="1"/>
            <a:endParaRPr lang="en-US" b="1" dirty="0" smtClean="0">
              <a:latin typeface="Palatino" pitchFamily="18" charset="0"/>
            </a:endParaRPr>
          </a:p>
          <a:p>
            <a:pPr lvl="1"/>
            <a:endParaRPr lang="en-US" b="1" dirty="0" smtClean="0">
              <a:solidFill>
                <a:srgbClr val="3333CC"/>
              </a:solidFill>
              <a:latin typeface="Palatino" pitchFamily="18" charset="0"/>
            </a:endParaRPr>
          </a:p>
          <a:p>
            <a:pPr lvl="1"/>
            <a:endParaRPr lang="en-US" b="1" dirty="0" smtClean="0">
              <a:solidFill>
                <a:srgbClr val="3333CC"/>
              </a:solidFill>
              <a:latin typeface="Palatino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Cyber Sense &amp; Cyber Safety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buNone/>
            </a:pPr>
            <a:r>
              <a:rPr lang="en-US" sz="2400" b="1" dirty="0" smtClean="0">
                <a:latin typeface="Calibri"/>
                <a:cs typeface="Calibri"/>
              </a:rPr>
              <a:t>Once on the internet; always on the internet!</a:t>
            </a:r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Friends now or in the future</a:t>
            </a:r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Prospective colleges</a:t>
            </a:r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Future employers, spouses, family members</a:t>
            </a:r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Even “disappearing” sites don’t disappear</a:t>
            </a:r>
          </a:p>
          <a:p>
            <a:pPr lvl="1" eaLnBrk="1" hangingPunct="1">
              <a:lnSpc>
                <a:spcPct val="85000"/>
              </a:lnSpc>
              <a:buNone/>
            </a:pPr>
            <a:endParaRPr lang="en-US" sz="24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400" dirty="0" smtClean="0">
                <a:latin typeface="Calibri"/>
                <a:cs typeface="Calibri"/>
              </a:rPr>
              <a:t>To much information is not a good thing</a:t>
            </a:r>
          </a:p>
          <a:p>
            <a:pPr eaLnBrk="1" hangingPunct="1">
              <a:lnSpc>
                <a:spcPct val="85000"/>
              </a:lnSpc>
            </a:pPr>
            <a:endParaRPr lang="en-US" sz="24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400" dirty="0" smtClean="0">
                <a:latin typeface="Calibri"/>
                <a:cs typeface="Calibri"/>
              </a:rPr>
              <a:t>Tagging photos</a:t>
            </a:r>
          </a:p>
          <a:p>
            <a:pPr eaLnBrk="1" hangingPunct="1">
              <a:lnSpc>
                <a:spcPct val="85000"/>
              </a:lnSpc>
              <a:buNone/>
            </a:pPr>
            <a:r>
              <a:rPr lang="en-US" sz="2400" dirty="0" smtClean="0">
                <a:latin typeface="Calibri"/>
                <a:cs typeface="Calibri"/>
              </a:rPr>
              <a:t>	 – a great way to organize</a:t>
            </a:r>
          </a:p>
          <a:p>
            <a:pPr lvl="1" eaLnBrk="1" hangingPunct="1">
              <a:lnSpc>
                <a:spcPct val="85000"/>
              </a:lnSpc>
            </a:pPr>
            <a:r>
              <a:rPr lang="en-US" sz="2400" dirty="0" smtClean="0">
                <a:latin typeface="Calibri"/>
                <a:cs typeface="Calibri"/>
              </a:rPr>
              <a:t>respect a person’s wishes not be tagged or if they un-tag a photo</a:t>
            </a:r>
          </a:p>
          <a:p>
            <a:pPr lvl="1" eaLnBrk="1" hangingPunct="1">
              <a:lnSpc>
                <a:spcPct val="85000"/>
              </a:lnSpc>
              <a:buNone/>
            </a:pPr>
            <a:endParaRPr lang="en-US" sz="2400" b="1" dirty="0" smtClean="0">
              <a:latin typeface="+mj-lt"/>
            </a:endParaRPr>
          </a:p>
          <a:p>
            <a:pPr lvl="1" eaLnBrk="1" hangingPunct="1">
              <a:lnSpc>
                <a:spcPct val="85000"/>
              </a:lnSpc>
            </a:pPr>
            <a:endParaRPr lang="en-US" sz="2400" b="1" dirty="0" smtClean="0">
              <a:latin typeface="Palatino" pitchFamily="18" charset="0"/>
            </a:endParaRPr>
          </a:p>
          <a:p>
            <a:pPr lvl="1" eaLnBrk="1" hangingPunct="1">
              <a:lnSpc>
                <a:spcPct val="85000"/>
              </a:lnSpc>
            </a:pPr>
            <a:endParaRPr lang="en-US" sz="2400" b="1" dirty="0" smtClean="0">
              <a:latin typeface="Palatino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smtClean="0">
                <a:solidFill>
                  <a:srgbClr val="008000"/>
                </a:solidFill>
              </a:rPr>
              <a:t>Remember</a:t>
            </a:r>
            <a:r>
              <a:rPr lang="en-US" b="1" i="1" u="sng" dirty="0" smtClean="0">
                <a:solidFill>
                  <a:srgbClr val="008000"/>
                </a:solidFill>
              </a:rPr>
              <a:t> the saying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 picture is worth a</a:t>
            </a:r>
          </a:p>
          <a:p>
            <a:pPr algn="ctr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thousand words –</a:t>
            </a:r>
          </a:p>
          <a:p>
            <a:pPr algn="ctr">
              <a:buFontTx/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What will your</a:t>
            </a:r>
          </a:p>
          <a:p>
            <a:pPr algn="ctr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pictures say about you?</a:t>
            </a:r>
          </a:p>
        </p:txBody>
      </p:sp>
      <p:pic>
        <p:nvPicPr>
          <p:cNvPr id="44036" name="Picture 4" descr="oh my heavens 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609850"/>
            <a:ext cx="3810000" cy="2857500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Communicating in general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772400" cy="5410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Limit direct communication in early months - It will help with your adjustment, especially your parents adjustment</a:t>
            </a:r>
          </a:p>
          <a:p>
            <a:pPr eaLnBrk="1" hangingPunct="1"/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Talking on the phone to home (especially in your primary language) can make your hosts feel left out</a:t>
            </a:r>
          </a:p>
          <a:p>
            <a:pPr eaLnBrk="1" hangingPunct="1"/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Manage your e-mail, Skype, social media (Facebook, etc) and text messaging activity. It keeps you from communicating with your hosts. They can get offended and irritated. </a:t>
            </a:r>
          </a:p>
          <a:p>
            <a:pPr eaLnBrk="1" hangingPunct="1"/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If you are e-mailing home frequently and checking the internet for home news – you have not started your exchange.</a:t>
            </a:r>
          </a:p>
          <a:p>
            <a:pPr eaLnBrk="1" hangingPunct="1"/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Internet time in foreign countries can be very expensive.</a:t>
            </a:r>
          </a:p>
          <a:p>
            <a:pPr eaLnBrk="1" hangingPunct="1">
              <a:buFontTx/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Caution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/>
                <a:cs typeface="Calibri"/>
              </a:rPr>
              <a:t>Host parents and clubs have the right to limit your computer and phone use – even it if is your personal property. </a:t>
            </a:r>
          </a:p>
          <a:p>
            <a:pPr>
              <a:lnSpc>
                <a:spcPct val="90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/>
                <a:cs typeface="Calibri"/>
              </a:rPr>
              <a:t>Don’t plan regular and routine contact with your family and friends at home – it shows a lack of respect for your host family.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b="1" dirty="0" smtClean="0">
              <a:latin typeface="Palatino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Home Ties and Communication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52578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None/>
            </a:pPr>
            <a:r>
              <a:rPr lang="en-US" sz="2800" b="1" dirty="0" smtClean="0">
                <a:latin typeface="Calibri"/>
                <a:cs typeface="Calibri"/>
              </a:rPr>
              <a:t>Packages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Surface mail is least expensive, but takes planning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Airmail is significantly more expensive</a:t>
            </a:r>
          </a:p>
          <a:p>
            <a:pPr lvl="1" eaLnBrk="1" hangingPunct="1">
              <a:lnSpc>
                <a:spcPct val="50000"/>
              </a:lnSpc>
              <a:buFontTx/>
              <a:buNone/>
            </a:pPr>
            <a:endParaRPr lang="en-US" b="1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b="1" dirty="0" smtClean="0">
                <a:latin typeface="Calibri"/>
                <a:cs typeface="Calibri"/>
              </a:rPr>
              <a:t>Other Tips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Parent,  keep a home clock with student’s new time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Use a postage meter, not stamps</a:t>
            </a:r>
          </a:p>
          <a:p>
            <a:pPr lvl="1" eaLnBrk="1" hangingPunct="1">
              <a:lnSpc>
                <a:spcPct val="50000"/>
              </a:lnSpc>
            </a:pPr>
            <a:endParaRPr lang="en-US" b="1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b="1" dirty="0" smtClean="0">
                <a:latin typeface="Calibri"/>
                <a:cs typeface="Calibri"/>
              </a:rPr>
              <a:t>Be a Diplomat – Be an Ambassador</a:t>
            </a:r>
          </a:p>
          <a:p>
            <a:pPr lvl="1" eaLnBrk="1" hangingPunct="1">
              <a:lnSpc>
                <a:spcPct val="85000"/>
              </a:lnSpc>
            </a:pPr>
            <a:r>
              <a:rPr lang="en-US" b="1" dirty="0" smtClean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Write your Sponsor Rotary Club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 Write quarterly reports</a:t>
            </a:r>
          </a:p>
          <a:p>
            <a:pPr lvl="1"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 Write your local newspaper</a:t>
            </a:r>
          </a:p>
          <a:p>
            <a:pPr lvl="1" eaLnBrk="1" hangingPunct="1">
              <a:lnSpc>
                <a:spcPct val="85000"/>
              </a:lnSpc>
            </a:pPr>
            <a:endParaRPr lang="en-US" sz="2000" b="1" dirty="0" smtClean="0">
              <a:latin typeface="Palatino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67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Travel During Your Year Away</a:t>
            </a:r>
            <a:b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</a:t>
            </a: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Here Now’</a:t>
            </a:r>
            <a:endParaRPr lang="en-US" sz="2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4419600"/>
            <a:ext cx="6781800" cy="1295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dirty="0" smtClean="0">
                <a:latin typeface="+mj-lt"/>
              </a:rPr>
              <a:t>Sarah Bryant </a:t>
            </a:r>
            <a:r>
              <a:rPr lang="en-US" sz="2400" b="1" i="1" dirty="0" smtClean="0">
                <a:latin typeface="+mj-lt"/>
              </a:rPr>
              <a:t>and</a:t>
            </a:r>
            <a:r>
              <a:rPr lang="en-US" b="1" i="1" dirty="0" smtClean="0">
                <a:latin typeface="+mj-lt"/>
              </a:rPr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dirty="0" smtClean="0">
                <a:latin typeface="+mj-lt"/>
              </a:rPr>
              <a:t>Maureen </a:t>
            </a:r>
            <a:r>
              <a:rPr lang="en-US" b="1" dirty="0" err="1" smtClean="0">
                <a:latin typeface="+mj-lt"/>
              </a:rPr>
              <a:t>Considine</a:t>
            </a:r>
            <a:endParaRPr lang="en-US" b="1" dirty="0" smtClean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pPr algn="l"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Student Travel</a:t>
            </a:r>
            <a:endParaRPr lang="en-US" sz="40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marL="609600" indent="-609600" eaLnBrk="1" hangingPunct="1">
              <a:lnSpc>
                <a:spcPct val="85000"/>
              </a:lnSpc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Definition –Travel leaving your host village, town or city </a:t>
            </a:r>
          </a:p>
          <a:p>
            <a:pPr marL="609600" indent="-609600"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marL="609600" indent="-609600"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You might travel on your own, with your host family or a Rotary approved family, or on a Rotary sponsored and chaperoned trip </a:t>
            </a:r>
          </a:p>
          <a:p>
            <a:pPr marL="609600" indent="-609600"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marL="609600" indent="-609600"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Your host district rules will apply and you must follow those rules</a:t>
            </a:r>
          </a:p>
        </p:txBody>
      </p:sp>
    </p:spTree>
    <p:extLst>
      <p:ext uri="{BB962C8B-B14F-4D97-AF65-F5344CB8AC3E}">
        <p14:creationId xmlns:p14="http://schemas.microsoft.com/office/powerpoint/2010/main" val="3520897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57200"/>
            <a:ext cx="4572000" cy="685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Visas, etc. </a:t>
            </a:r>
            <a:endParaRPr lang="en-US" sz="36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924800" cy="52197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b="1" dirty="0">
              <a:solidFill>
                <a:srgbClr val="A70000"/>
              </a:solidFill>
              <a:latin typeface="Palatino" pitchFamily="18" charset="0"/>
            </a:endParaRPr>
          </a:p>
          <a:p>
            <a:r>
              <a:rPr lang="en-US" sz="2600" dirty="0" smtClean="0">
                <a:latin typeface="Calibri"/>
                <a:cs typeface="Calibri"/>
              </a:rPr>
              <a:t>Visa </a:t>
            </a:r>
            <a:r>
              <a:rPr lang="en-US" sz="2600" dirty="0">
                <a:latin typeface="Calibri"/>
                <a:cs typeface="Calibri"/>
              </a:rPr>
              <a:t>is an authority (permission</a:t>
            </a:r>
            <a:r>
              <a:rPr lang="en-US" sz="2600" dirty="0" smtClean="0">
                <a:latin typeface="Calibri"/>
                <a:cs typeface="Calibri"/>
              </a:rPr>
              <a:t>)</a:t>
            </a:r>
          </a:p>
          <a:p>
            <a:pPr marL="0" indent="0">
              <a:buNone/>
            </a:pPr>
            <a:r>
              <a:rPr lang="en-US" sz="2600" dirty="0" smtClean="0">
                <a:latin typeface="Calibri"/>
                <a:cs typeface="Calibri"/>
              </a:rPr>
              <a:t>     </a:t>
            </a:r>
            <a:r>
              <a:rPr lang="en-US" sz="2600" dirty="0">
                <a:latin typeface="Calibri"/>
                <a:cs typeface="Calibri"/>
              </a:rPr>
              <a:t>issued by a country or consulate </a:t>
            </a:r>
            <a:endParaRPr lang="en-US" sz="2600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600" dirty="0">
                <a:latin typeface="Calibri"/>
                <a:cs typeface="Calibri"/>
              </a:rPr>
              <a:t> </a:t>
            </a:r>
            <a:r>
              <a:rPr lang="en-US" sz="2600" dirty="0" smtClean="0">
                <a:latin typeface="Calibri"/>
                <a:cs typeface="Calibri"/>
              </a:rPr>
              <a:t>    permitting  </a:t>
            </a:r>
            <a:r>
              <a:rPr lang="en-US" sz="2600" dirty="0">
                <a:latin typeface="Calibri"/>
                <a:cs typeface="Calibri"/>
              </a:rPr>
              <a:t>a non-citizen to enter, transit or remain in </a:t>
            </a:r>
            <a:endParaRPr lang="en-US" sz="2600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600" dirty="0">
                <a:latin typeface="Calibri"/>
                <a:cs typeface="Calibri"/>
              </a:rPr>
              <a:t> </a:t>
            </a:r>
            <a:r>
              <a:rPr lang="en-US" sz="2600" dirty="0" smtClean="0">
                <a:latin typeface="Calibri"/>
                <a:cs typeface="Calibri"/>
              </a:rPr>
              <a:t>    their </a:t>
            </a:r>
            <a:r>
              <a:rPr lang="en-US" sz="2600" dirty="0">
                <a:latin typeface="Calibri"/>
                <a:cs typeface="Calibri"/>
              </a:rPr>
              <a:t>country for a designated period of </a:t>
            </a:r>
            <a:r>
              <a:rPr lang="en-US" sz="2600" dirty="0" smtClean="0">
                <a:latin typeface="Calibri"/>
                <a:cs typeface="Calibri"/>
              </a:rPr>
              <a:t>time. </a:t>
            </a:r>
            <a:endParaRPr lang="en-US" sz="26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1600" dirty="0" smtClean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latin typeface="Calibri"/>
                <a:cs typeface="Calibri"/>
              </a:rPr>
              <a:t>Process</a:t>
            </a:r>
            <a:r>
              <a:rPr lang="en-US" sz="2600" dirty="0" smtClean="0">
                <a:latin typeface="Calibri"/>
                <a:cs typeface="Calibri"/>
              </a:rPr>
              <a:t> and documents are different for every country and can vary from consulate to consulate and change at ANY moment!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 smtClean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 smtClean="0">
                <a:latin typeface="Calibri"/>
                <a:cs typeface="Calibri"/>
              </a:rPr>
              <a:t>Some visas are stamped in your passport and some are separate documents.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600" dirty="0" smtClean="0">
                <a:latin typeface="Calibri"/>
                <a:cs typeface="Calibri"/>
              </a:rPr>
              <a:t>Passport will be returned with visa approval.</a:t>
            </a:r>
          </a:p>
          <a:p>
            <a:pPr eaLnBrk="1" hangingPunct="1">
              <a:lnSpc>
                <a:spcPct val="80000"/>
              </a:lnSpc>
            </a:pPr>
            <a:endParaRPr lang="en-US" sz="2600" dirty="0">
              <a:latin typeface="Calibri"/>
              <a:cs typeface="Calibri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Palatino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23" y="361507"/>
            <a:ext cx="2573468" cy="186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9550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Student Travel</a:t>
            </a:r>
            <a:endParaRPr lang="en-US" sz="40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On Your Own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Your host district </a:t>
            </a:r>
            <a:r>
              <a:rPr lang="en-US" sz="2800" u="sng" dirty="0" smtClean="0">
                <a:latin typeface="Calibri"/>
                <a:cs typeface="Calibri"/>
              </a:rPr>
              <a:t>may</a:t>
            </a:r>
            <a:r>
              <a:rPr lang="en-US" sz="2800" dirty="0" smtClean="0">
                <a:latin typeface="Calibri"/>
                <a:cs typeface="Calibri"/>
              </a:rPr>
              <a:t> allow travel alone.   Ask first and provide a detailed itinerary.  If they say NO, don’t argue. You may need to have a certain language level. 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You may need permission of your natural parents, your host parents, counselor and District Chairman.  Follow district rules.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Communicate with host parents along the way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50000"/>
              </a:lnSpc>
            </a:pPr>
            <a:r>
              <a:rPr lang="en-US" sz="2800" dirty="0" smtClean="0">
                <a:latin typeface="Calibri"/>
                <a:cs typeface="Calibri"/>
              </a:rPr>
              <a:t>Plan ahead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rgbClr val="A70000"/>
              </a:solidFill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34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Rotary Sponsored Trips and Tours</a:t>
            </a:r>
            <a:endParaRPr lang="en-US" sz="32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Trips are available in many countries</a:t>
            </a:r>
          </a:p>
          <a:p>
            <a:pPr eaLnBrk="1" hangingPunct="1">
              <a:lnSpc>
                <a:spcPct val="85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Information is often provided before you leave</a:t>
            </a:r>
          </a:p>
          <a:p>
            <a:pPr eaLnBrk="1" hangingPunct="1">
              <a:lnSpc>
                <a:spcPct val="85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Budget--Trips can be costly!</a:t>
            </a:r>
          </a:p>
          <a:p>
            <a:pPr eaLnBrk="1" hangingPunct="1">
              <a:lnSpc>
                <a:spcPct val="85000"/>
              </a:lnSpc>
            </a:pPr>
            <a:endParaRPr lang="en-US" dirty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dirty="0" smtClean="0">
                <a:latin typeface="Calibri"/>
                <a:cs typeface="Calibri"/>
              </a:rPr>
              <a:t>Plan ….before you leave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3000" dirty="0" smtClean="0">
              <a:solidFill>
                <a:srgbClr val="A70000"/>
              </a:solidFill>
              <a:latin typeface="Calibri"/>
              <a:cs typeface="Calibri"/>
            </a:endParaRPr>
          </a:p>
        </p:txBody>
      </p:sp>
      <p:pic>
        <p:nvPicPr>
          <p:cNvPr id="72708" name="Picture 5" descr="j01605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733800"/>
            <a:ext cx="2187929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841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lnSpc>
                <a:spcPct val="85000"/>
              </a:lnSpc>
            </a:pPr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Excessive Travel</a:t>
            </a:r>
            <a:endParaRPr lang="en-US" sz="40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820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Can cause problems with natural parents, host parents, Rotary and school.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Too many absences is disrespectful to your host parents.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sz="2800" dirty="0" smtClean="0">
                <a:latin typeface="Calibri"/>
                <a:cs typeface="Calibri"/>
              </a:rPr>
              <a:t>Too many school absences gives Rotary a bad name. We need the schools to exist.</a:t>
            </a:r>
          </a:p>
        </p:txBody>
      </p:sp>
    </p:spTree>
    <p:extLst>
      <p:ext uri="{BB962C8B-B14F-4D97-AF65-F5344CB8AC3E}">
        <p14:creationId xmlns:p14="http://schemas.microsoft.com/office/powerpoint/2010/main" val="3449902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Remember</a:t>
            </a:r>
            <a:endParaRPr lang="en-US" sz="40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620000" cy="45720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Travel is a privilege not a right</a:t>
            </a:r>
          </a:p>
          <a:p>
            <a:pPr eaLnBrk="1" hangingPunct="1">
              <a:lnSpc>
                <a:spcPct val="85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Make the most of what is offered you</a:t>
            </a:r>
          </a:p>
          <a:p>
            <a:pPr eaLnBrk="1" hangingPunct="1">
              <a:lnSpc>
                <a:spcPct val="85000"/>
              </a:lnSpc>
            </a:pPr>
            <a:endParaRPr lang="en-US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Have fun and enjoy this year of opportunity</a:t>
            </a:r>
          </a:p>
          <a:p>
            <a:pPr eaLnBrk="1" hangingPunct="1">
              <a:lnSpc>
                <a:spcPct val="85000"/>
              </a:lnSpc>
            </a:pPr>
            <a:endParaRPr lang="en-US" sz="3000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Rebound Panel on Morning Session</a:t>
            </a:r>
          </a:p>
        </p:txBody>
      </p:sp>
    </p:spTree>
    <p:extLst>
      <p:ext uri="{BB962C8B-B14F-4D97-AF65-F5344CB8AC3E}">
        <p14:creationId xmlns:p14="http://schemas.microsoft.com/office/powerpoint/2010/main" val="2820998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676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  <a:t/>
            </a:r>
            <a:b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</a:br>
            <a: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  <a:t/>
            </a:r>
            <a:br>
              <a:rPr lang="en-US" sz="3600" b="1" i="1" u="sng" smtClean="0">
                <a:solidFill>
                  <a:schemeClr val="tx1"/>
                </a:solidFill>
                <a:latin typeface="Palatino" pitchFamily="18" charset="0"/>
              </a:rPr>
            </a:br>
            <a:endParaRPr lang="en-US" sz="3600" smtClean="0">
              <a:solidFill>
                <a:schemeClr val="accent2"/>
              </a:solidFill>
              <a:latin typeface="Palatino" pitchFamily="18" charset="0"/>
            </a:endParaRPr>
          </a:p>
        </p:txBody>
      </p:sp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1371600" y="2667000"/>
            <a:ext cx="6400799" cy="11387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/>
            <a:r>
              <a:rPr lang="en-US" sz="4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Money Matters</a:t>
            </a:r>
          </a:p>
          <a:p>
            <a:pPr algn="ctr" eaLnBrk="0" hangingPunct="0"/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‘Be </a:t>
            </a:r>
            <a:r>
              <a:rPr lang="en-US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on Purpose’</a:t>
            </a:r>
            <a:endParaRPr lang="en-US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09800" y="4343400"/>
            <a:ext cx="4572000" cy="1295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atin typeface="Arial" pitchFamily="34" charset="0"/>
                <a:ea typeface="+mn-ea"/>
                <a:cs typeface="Arial" pitchFamily="34" charset="0"/>
              </a:rPr>
              <a:t>Julia Loo 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A70000"/>
              </a:solidFill>
              <a:effectLst/>
              <a:uLnTx/>
              <a:uFillTx/>
              <a:latin typeface="Palatino" pitchFamily="18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2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algn="l" eaLnBrk="1" hangingPunct="1"/>
            <a:r>
              <a:rPr lang="en-US" sz="3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Family Costs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800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Airfare – round trip, non discounted heavily restricted ticket, good for one year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Emergency fund – varies by country, typically $300-$500 US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Passports and/or visa fees - ??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Blazer 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75000"/>
              </a:lnSpc>
            </a:pPr>
            <a:r>
              <a:rPr lang="en-US" sz="2800" dirty="0" smtClean="0">
                <a:latin typeface="Calibri"/>
                <a:cs typeface="Calibri"/>
              </a:rPr>
              <a:t>Travel opportunities</a:t>
            </a:r>
            <a:endParaRPr lang="en-US" sz="3000" b="1" dirty="0" smtClean="0">
              <a:solidFill>
                <a:srgbClr val="3333CC"/>
              </a:solidFill>
              <a:latin typeface="Palatino" pitchFamily="18" charset="0"/>
            </a:endParaRPr>
          </a:p>
        </p:txBody>
      </p:sp>
      <p:pic>
        <p:nvPicPr>
          <p:cNvPr id="59396" name="Picture 5" descr="MCj0149717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495800"/>
            <a:ext cx="27892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Family Costs – additional things to think about</a:t>
            </a:r>
            <a:endParaRPr lang="en-US" sz="32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9248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Gifts, pins &amp; flags (request help)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Language camps– some countries will require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Telephone calls – limit them – calling cards can be great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School uniforms – maybe</a:t>
            </a:r>
          </a:p>
          <a:p>
            <a:pPr eaLnBrk="1" hangingPunct="1">
              <a:lnSpc>
                <a:spcPct val="85000"/>
              </a:lnSpc>
            </a:pPr>
            <a:endParaRPr lang="en-US" sz="12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Camera - quality, small and not too fancy</a:t>
            </a:r>
          </a:p>
          <a:p>
            <a:pPr eaLnBrk="1" hangingPunct="1">
              <a:buFontTx/>
              <a:buNone/>
            </a:pPr>
            <a:endParaRPr lang="en-US" sz="2800" dirty="0" smtClean="0">
              <a:solidFill>
                <a:srgbClr val="A7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Where or how do I get money?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Host Rotary Club will pay you a monthly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r>
              <a:rPr lang="en-US" sz="2800" dirty="0" smtClean="0">
                <a:latin typeface="Calibri"/>
                <a:cs typeface="Calibri"/>
              </a:rPr>
              <a:t>	allowance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1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Recommended ways to send money</a:t>
            </a:r>
          </a:p>
          <a:p>
            <a:pPr lvl="1" eaLnBrk="1" hangingPunct="1">
              <a:lnSpc>
                <a:spcPct val="85000"/>
              </a:lnSpc>
              <a:buNone/>
            </a:pPr>
            <a:r>
              <a:rPr lang="en-US" dirty="0" smtClean="0">
                <a:latin typeface="Calibri"/>
                <a:cs typeface="Calibri"/>
              </a:rPr>
              <a:t>	Bank debit card (Visa or MasterCard)</a:t>
            </a:r>
          </a:p>
          <a:p>
            <a:pPr eaLnBrk="1" hangingPunct="1">
              <a:lnSpc>
                <a:spcPct val="85000"/>
              </a:lnSpc>
            </a:pPr>
            <a:endParaRPr lang="en-US" sz="1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Wire transfers – are not always easy &amp; can be costly</a:t>
            </a:r>
          </a:p>
          <a:p>
            <a:pPr eaLnBrk="1" hangingPunct="1">
              <a:lnSpc>
                <a:spcPct val="85000"/>
              </a:lnSpc>
            </a:pPr>
            <a:endParaRPr lang="en-US" sz="1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Don’t send checks or cash</a:t>
            </a:r>
          </a:p>
          <a:p>
            <a:pPr eaLnBrk="1" hangingPunct="1">
              <a:lnSpc>
                <a:spcPct val="85000"/>
              </a:lnSpc>
              <a:buFontTx/>
              <a:buNone/>
            </a:pPr>
            <a:endParaRPr lang="en-US" sz="2800" dirty="0" smtClean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304800"/>
            <a:ext cx="7073900" cy="990600"/>
          </a:xfrm>
        </p:spPr>
        <p:txBody>
          <a:bodyPr/>
          <a:lstStyle/>
          <a:p>
            <a:pPr algn="l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As you leave</a:t>
            </a:r>
          </a:p>
        </p:txBody>
      </p:sp>
      <p:sp>
        <p:nvSpPr>
          <p:cNvPr id="62467" name="Rectangle 1027"/>
          <p:cNvSpPr>
            <a:spLocks noGrp="1" noChangeArrowheads="1"/>
          </p:cNvSpPr>
          <p:nvPr>
            <p:ph idx="4294967295"/>
          </p:nvPr>
        </p:nvSpPr>
        <p:spPr>
          <a:xfrm>
            <a:off x="533400" y="1371600"/>
            <a:ext cx="8077200" cy="50292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Carry money, credit cards on your person –money belts/passport carrier advisable</a:t>
            </a:r>
          </a:p>
          <a:p>
            <a:pPr marL="0" indent="0">
              <a:lnSpc>
                <a:spcPct val="5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Memorize your ATM or travel funds pin number or have it stored for reference in a separate location </a:t>
            </a:r>
          </a:p>
          <a:p>
            <a:pPr marL="0" indent="0">
              <a:lnSpc>
                <a:spcPct val="5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Make copies of credit card numbers and contact numbers to call to report lost credit cards – keep in a separate location from wallet or purse</a:t>
            </a:r>
          </a:p>
          <a:p>
            <a:pPr marL="0" indent="0">
              <a:lnSpc>
                <a:spcPct val="50000"/>
              </a:lnSpc>
              <a:buNone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Calibri"/>
                <a:cs typeface="Calibri"/>
              </a:rPr>
              <a:t>Foreign currency – pre-purchase or exchange a small amount of currency in the airport on arrival for tipping, small purchases or phone calls </a:t>
            </a:r>
          </a:p>
        </p:txBody>
      </p:sp>
      <p:pic>
        <p:nvPicPr>
          <p:cNvPr id="62468" name="Picture 1028" descr="bs0050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152400"/>
            <a:ext cx="142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Tip of the day</a:t>
            </a:r>
            <a:endParaRPr lang="en-US" sz="36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7924800" cy="4267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If your son/daughter has never had to manage their own money  – start now!</a:t>
            </a:r>
          </a:p>
          <a:p>
            <a:pPr algn="ctr"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Give them $100 for one month  - this covers it all – personal care supplies, activities with friends, lattes, school supplies, etc. </a:t>
            </a:r>
          </a:p>
          <a:p>
            <a:pPr eaLnBrk="1" hangingPunct="1">
              <a:lnSpc>
                <a:spcPct val="85000"/>
              </a:lnSpc>
            </a:pPr>
            <a:endParaRPr lang="en-US" sz="2800" dirty="0" smtClean="0">
              <a:latin typeface="Calibri"/>
              <a:cs typeface="Calibri"/>
            </a:endParaRPr>
          </a:p>
          <a:p>
            <a:pPr eaLnBrk="1" hangingPunct="1">
              <a:lnSpc>
                <a:spcPct val="85000"/>
              </a:lnSpc>
            </a:pPr>
            <a:r>
              <a:rPr lang="en-US" sz="2800" dirty="0" smtClean="0">
                <a:latin typeface="Calibri"/>
                <a:cs typeface="Calibri"/>
              </a:rPr>
              <a:t>Experience now is critical to future success</a:t>
            </a:r>
          </a:p>
          <a:p>
            <a:pPr eaLnBrk="1" hangingPunct="1">
              <a:lnSpc>
                <a:spcPct val="85000"/>
              </a:lnSpc>
            </a:pPr>
            <a:endParaRPr lang="en-US" b="1" dirty="0" smtClean="0">
              <a:solidFill>
                <a:srgbClr val="A70000"/>
              </a:solidFill>
              <a:latin typeface="Palatino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8936" y="361950"/>
            <a:ext cx="5486400" cy="100965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Visa Acquisition</a:t>
            </a:r>
            <a:endParaRPr lang="en-US" sz="36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8937" y="1371600"/>
            <a:ext cx="7014410" cy="4800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Calibri"/>
                <a:cs typeface="Calibri"/>
              </a:rPr>
              <a:t>You CAN navigate your own VISA a process by following the instructions provided by your host country </a:t>
            </a:r>
            <a:r>
              <a:rPr lang="en-US" u="sng" dirty="0">
                <a:latin typeface="Calibri"/>
                <a:cs typeface="Calibri"/>
              </a:rPr>
              <a:t>or</a:t>
            </a:r>
          </a:p>
          <a:p>
            <a:pPr marL="914400" lvl="2" indent="0">
              <a:buNone/>
            </a:pPr>
            <a:r>
              <a:rPr lang="en-US" sz="1800" dirty="0">
                <a:latin typeface="Calibri"/>
                <a:cs typeface="Calibri"/>
              </a:rPr>
              <a:t>     </a:t>
            </a:r>
          </a:p>
          <a:p>
            <a:pPr eaLnBrk="1" hangingPunct="1"/>
            <a:r>
              <a:rPr lang="en-US" dirty="0">
                <a:latin typeface="Calibri"/>
                <a:cs typeface="Calibri"/>
              </a:rPr>
              <a:t>You can pick a visa service agency </a:t>
            </a:r>
            <a:r>
              <a:rPr lang="en-US" u="sng" dirty="0">
                <a:latin typeface="Calibri"/>
                <a:cs typeface="Calibri"/>
              </a:rPr>
              <a:t>or</a:t>
            </a:r>
          </a:p>
          <a:p>
            <a:pPr marL="914400" lvl="2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Some companies do visa, ticketing and travel advice throughout your exchange.</a:t>
            </a:r>
            <a:endParaRPr lang="en-US" dirty="0">
              <a:latin typeface="Calibri"/>
              <a:cs typeface="Calibri"/>
            </a:endParaRPr>
          </a:p>
          <a:p>
            <a:pPr eaLnBrk="1" hangingPunct="1"/>
            <a:endParaRPr lang="en-US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b="1" dirty="0">
              <a:solidFill>
                <a:srgbClr val="A70000"/>
              </a:solidFill>
              <a:latin typeface="Palatino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solidFill>
                <a:srgbClr val="A70000"/>
              </a:solidFill>
              <a:latin typeface="Palatin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5078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52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Student Panel--Morning</a:t>
            </a:r>
            <a:endParaRPr lang="en-US" sz="48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124200"/>
            <a:ext cx="7772400" cy="838200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Maureen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Considine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b="1" dirty="0" smtClean="0">
              <a:latin typeface="Palatino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4038600"/>
            <a:ext cx="2023985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39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622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Lunch</a:t>
            </a:r>
            <a:endParaRPr lang="en-US" sz="48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733800"/>
            <a:ext cx="7772400" cy="13716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buFontTx/>
              <a:buNone/>
            </a:pPr>
            <a:endParaRPr lang="en-US" sz="2600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600" b="1" dirty="0" smtClean="0">
              <a:solidFill>
                <a:srgbClr val="A70000"/>
              </a:solidFill>
              <a:latin typeface="Palatino" pitchFamily="18" charset="0"/>
            </a:endParaRPr>
          </a:p>
        </p:txBody>
      </p:sp>
      <p:pic>
        <p:nvPicPr>
          <p:cNvPr id="76804" name="Picture 5" descr="header_sh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8064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Box 5"/>
          <p:cNvSpPr txBox="1">
            <a:spLocks noChangeArrowheads="1"/>
          </p:cNvSpPr>
          <p:nvPr/>
        </p:nvSpPr>
        <p:spPr bwMode="auto">
          <a:xfrm>
            <a:off x="1219200" y="4038600"/>
            <a:ext cx="6705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600" b="1" dirty="0">
                <a:latin typeface="Arial" pitchFamily="34" charset="0"/>
                <a:cs typeface="Arial" pitchFamily="34" charset="0"/>
              </a:rPr>
              <a:t>Be ready to start by 1:00pm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819400"/>
            <a:ext cx="7772400" cy="10668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Rebound Weekend</a:t>
            </a:r>
            <a:r>
              <a:rPr lang="en-US" sz="4000" b="1" i="1" dirty="0" smtClean="0">
                <a:solidFill>
                  <a:srgbClr val="008000"/>
                </a:solidFill>
                <a:latin typeface="Palatino" pitchFamily="18" charset="0"/>
              </a:rPr>
              <a:t/>
            </a:r>
            <a:br>
              <a:rPr lang="en-US" sz="4000" b="1" i="1" dirty="0" smtClean="0">
                <a:solidFill>
                  <a:srgbClr val="008000"/>
                </a:solidFill>
                <a:latin typeface="Palatino" pitchFamily="18" charset="0"/>
              </a:rPr>
            </a:br>
            <a:endParaRPr lang="en-US" sz="2400" dirty="0" smtClean="0">
              <a:solidFill>
                <a:srgbClr val="008000"/>
              </a:solidFill>
            </a:endParaRPr>
          </a:p>
        </p:txBody>
      </p:sp>
      <p:sp>
        <p:nvSpPr>
          <p:cNvPr id="78852" name="Text Box 5"/>
          <p:cNvSpPr txBox="1">
            <a:spLocks noChangeArrowheads="1"/>
          </p:cNvSpPr>
          <p:nvPr/>
        </p:nvSpPr>
        <p:spPr bwMode="auto">
          <a:xfrm>
            <a:off x="1905000" y="37338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78853" name="Text Box 6"/>
          <p:cNvSpPr txBox="1">
            <a:spLocks noChangeArrowheads="1"/>
          </p:cNvSpPr>
          <p:nvPr/>
        </p:nvSpPr>
        <p:spPr bwMode="auto">
          <a:xfrm>
            <a:off x="762000" y="4038600"/>
            <a:ext cx="746760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Becky Fontaine  and 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‘Amazing’  Rebound Students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Seabeck, Washington</a:t>
            </a:r>
          </a:p>
        </p:txBody>
      </p:sp>
      <p:pic>
        <p:nvPicPr>
          <p:cNvPr id="79875" name="Picture 6" descr="Heml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050" y="1524002"/>
            <a:ext cx="2871788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8" descr="Spru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0650" y="1524002"/>
            <a:ext cx="2643188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10" descr="Seabeck Conference Cen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50" y="3657600"/>
            <a:ext cx="3886200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3649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4"/>
          <p:cNvSpPr txBox="1">
            <a:spLocks noChangeArrowheads="1"/>
          </p:cNvSpPr>
          <p:nvPr/>
        </p:nvSpPr>
        <p:spPr bwMode="auto">
          <a:xfrm>
            <a:off x="828675" y="381001"/>
            <a:ext cx="7048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Rebound Weekend – for students who complete their exchange</a:t>
            </a:r>
          </a:p>
        </p:txBody>
      </p:sp>
      <p:pic>
        <p:nvPicPr>
          <p:cNvPr id="80899" name="Picture 5" descr="DSCN49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0480" y="1988191"/>
            <a:ext cx="3789119" cy="351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95399"/>
            <a:ext cx="3352800" cy="492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7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3768" y="725723"/>
            <a:ext cx="8049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Rebound Communication and Expectations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209800"/>
            <a:ext cx="807719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latin typeface="Calibri"/>
                <a:cs typeface="Calibri"/>
              </a:rPr>
              <a:t>Reminder emails start in January </a:t>
            </a:r>
          </a:p>
          <a:p>
            <a:pPr>
              <a:lnSpc>
                <a:spcPct val="50000"/>
              </a:lnSpc>
            </a:pPr>
            <a:endParaRPr lang="en-US" sz="2800" dirty="0">
              <a:latin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latin typeface="Calibri"/>
                <a:cs typeface="Calibri"/>
              </a:rPr>
              <a:t>An outbound Facebook page will be started and you will be </a:t>
            </a:r>
            <a:r>
              <a:rPr lang="en-US" sz="2800" dirty="0" smtClean="0">
                <a:latin typeface="Calibri"/>
                <a:cs typeface="Calibri"/>
              </a:rPr>
              <a:t>expected </a:t>
            </a:r>
            <a:r>
              <a:rPr lang="en-US" sz="2800" dirty="0">
                <a:latin typeface="Calibri"/>
                <a:cs typeface="Calibri"/>
              </a:rPr>
              <a:t>to join it – it is the primary source of </a:t>
            </a:r>
            <a:r>
              <a:rPr lang="en-US" sz="2800" dirty="0" smtClean="0">
                <a:latin typeface="Calibri"/>
                <a:cs typeface="Calibri"/>
              </a:rPr>
              <a:t>communication </a:t>
            </a:r>
            <a:r>
              <a:rPr lang="en-US" sz="2800" dirty="0">
                <a:latin typeface="Calibri"/>
                <a:cs typeface="Calibri"/>
              </a:rPr>
              <a:t>with students</a:t>
            </a:r>
          </a:p>
          <a:p>
            <a:pPr>
              <a:lnSpc>
                <a:spcPct val="50000"/>
              </a:lnSpc>
            </a:pPr>
            <a:endParaRPr lang="en-US" sz="2800" dirty="0">
              <a:latin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latin typeface="Calibri"/>
                <a:cs typeface="Calibri"/>
              </a:rPr>
              <a:t>The food and lodging (non-refundable) were included in your </a:t>
            </a:r>
            <a:r>
              <a:rPr lang="en-US" sz="2800" dirty="0" smtClean="0">
                <a:latin typeface="Calibri"/>
                <a:cs typeface="Calibri"/>
              </a:rPr>
              <a:t>outbound </a:t>
            </a:r>
            <a:r>
              <a:rPr lang="en-US" sz="2800" dirty="0">
                <a:latin typeface="Calibri"/>
                <a:cs typeface="Calibri"/>
              </a:rPr>
              <a:t>fees</a:t>
            </a:r>
          </a:p>
          <a:p>
            <a:pPr>
              <a:lnSpc>
                <a:spcPct val="50000"/>
              </a:lnSpc>
            </a:pPr>
            <a:endParaRPr lang="en-US" sz="2800" dirty="0">
              <a:latin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latin typeface="Calibri"/>
                <a:cs typeface="Calibri"/>
              </a:rPr>
              <a:t>You must attend if you want to be a part of the ROTEX activities</a:t>
            </a:r>
          </a:p>
        </p:txBody>
      </p:sp>
    </p:spTree>
    <p:extLst>
      <p:ext uri="{BB962C8B-B14F-4D97-AF65-F5344CB8AC3E}">
        <p14:creationId xmlns:p14="http://schemas.microsoft.com/office/powerpoint/2010/main" val="145059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ext Box 5"/>
          <p:cNvSpPr txBox="1">
            <a:spLocks noChangeArrowheads="1"/>
          </p:cNvSpPr>
          <p:nvPr/>
        </p:nvSpPr>
        <p:spPr bwMode="auto">
          <a:xfrm>
            <a:off x="1485900" y="533400"/>
            <a:ext cx="5829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dirty="0"/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533400" y="457202"/>
            <a:ext cx="777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Reconnect, reflect and re-enter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5791200"/>
            <a:ext cx="6112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Typically the second weekend in August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1600"/>
            <a:ext cx="5715000" cy="42313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141379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52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Rebound Parents Panel</a:t>
            </a:r>
            <a:endParaRPr lang="en-US" sz="48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124200"/>
            <a:ext cx="7772400" cy="838200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Craig  Gillis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b="1" dirty="0" smtClean="0">
              <a:latin typeface="Palatino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4038600"/>
            <a:ext cx="2023985" cy="170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432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Summation, Questions,</a:t>
            </a:r>
            <a:b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48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and Feedback</a:t>
            </a:r>
            <a:endParaRPr lang="en-US" sz="48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572000"/>
            <a:ext cx="7772400" cy="533400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RYE Committee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62000"/>
            <a:ext cx="585957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4384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008000"/>
                </a:solidFill>
                <a:latin typeface="+mn-lt"/>
              </a:rPr>
              <a:t>Presentation of Regalia</a:t>
            </a:r>
            <a:endParaRPr lang="en-US" sz="4000" dirty="0" smtClean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733800"/>
            <a:ext cx="7772400" cy="2514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rgbClr val="A70000"/>
              </a:solidFill>
              <a:latin typeface="Palatino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b="1" dirty="0" smtClean="0">
              <a:solidFill>
                <a:srgbClr val="A70000"/>
              </a:solidFill>
              <a:latin typeface="Palatino" pitchFamily="18" charset="0"/>
            </a:endParaRPr>
          </a:p>
        </p:txBody>
      </p:sp>
      <p:pic>
        <p:nvPicPr>
          <p:cNvPr id="84997" name="Picture 6" descr="j02977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457200"/>
            <a:ext cx="18510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9" name="Picture 8" descr="RYE15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267200"/>
            <a:ext cx="2133600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85800"/>
            <a:ext cx="3581400" cy="79175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48200"/>
            <a:ext cx="2514600" cy="144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457200"/>
            <a:ext cx="6343650" cy="685800"/>
          </a:xfrm>
        </p:spPr>
        <p:txBody>
          <a:bodyPr/>
          <a:lstStyle/>
          <a:p>
            <a:pPr algn="l" eaLnBrk="1" hangingPunct="1"/>
            <a:r>
              <a:rPr lang="en-US" sz="3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Visas</a:t>
            </a:r>
            <a:endParaRPr lang="en-US" sz="3600" b="1" i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371600"/>
            <a:ext cx="7467600" cy="4724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>
                <a:latin typeface="Calibri"/>
                <a:cs typeface="Calibri"/>
              </a:rPr>
              <a:t>Parents and students </a:t>
            </a:r>
            <a:r>
              <a:rPr lang="en-US" dirty="0" smtClean="0">
                <a:latin typeface="Calibri"/>
                <a:cs typeface="Calibri"/>
              </a:rPr>
              <a:t>may </a:t>
            </a:r>
            <a:r>
              <a:rPr lang="en-US" dirty="0">
                <a:latin typeface="Calibri"/>
                <a:cs typeface="Calibri"/>
              </a:rPr>
              <a:t>be asked for their assistance in helping to document the visa application process</a:t>
            </a:r>
            <a:r>
              <a:rPr lang="en-US" dirty="0" smtClean="0">
                <a:latin typeface="Calibri"/>
                <a:cs typeface="Calibri"/>
              </a:rPr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BB0000"/>
              </a:solidFill>
              <a:latin typeface="Calibri"/>
              <a:cs typeface="Calibri"/>
            </a:endParaRPr>
          </a:p>
          <a:p>
            <a:r>
              <a:rPr lang="en-US" dirty="0">
                <a:latin typeface="Calibri"/>
                <a:cs typeface="Calibri"/>
              </a:rPr>
              <a:t>A questionnaire will be sent for completion and return.</a:t>
            </a:r>
          </a:p>
          <a:p>
            <a:pPr marL="0" indent="0">
              <a:buNone/>
            </a:pPr>
            <a:r>
              <a:rPr lang="en-US" dirty="0">
                <a:latin typeface="Calibri"/>
                <a:cs typeface="Calibri"/>
              </a:rPr>
              <a:t>   </a:t>
            </a:r>
            <a:r>
              <a:rPr lang="en-US" sz="2800" i="1" dirty="0">
                <a:latin typeface="Calibri"/>
                <a:cs typeface="Calibri"/>
              </a:rPr>
              <a:t>This will help us help students in </a:t>
            </a:r>
            <a:r>
              <a:rPr lang="en-US" sz="2800" i="1" dirty="0" smtClean="0">
                <a:latin typeface="Calibri"/>
                <a:cs typeface="Calibri"/>
              </a:rPr>
              <a:t>the </a:t>
            </a:r>
            <a:r>
              <a:rPr lang="en-US" sz="2800" i="1" dirty="0">
                <a:latin typeface="Calibri"/>
                <a:cs typeface="Calibri"/>
              </a:rPr>
              <a:t>future. </a:t>
            </a:r>
          </a:p>
          <a:p>
            <a:pPr marL="0" indent="0" eaLnBrk="1" hangingPunct="1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4905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3225</TotalTime>
  <Words>3326</Words>
  <Application>Microsoft Macintosh PowerPoint</Application>
  <PresentationFormat>On-screen Show (4:3)</PresentationFormat>
  <Paragraphs>673</Paragraphs>
  <Slides>89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Blank Presentation</vt:lpstr>
      <vt:lpstr>PowerPoint Presentation</vt:lpstr>
      <vt:lpstr>Travel</vt:lpstr>
      <vt:lpstr>Travel in General</vt:lpstr>
      <vt:lpstr>General Time Line</vt:lpstr>
      <vt:lpstr>PASSPORT AND VISA</vt:lpstr>
      <vt:lpstr>Passports</vt:lpstr>
      <vt:lpstr>Visas, etc. </vt:lpstr>
      <vt:lpstr>Visa Acquisition</vt:lpstr>
      <vt:lpstr>Visas</vt:lpstr>
      <vt:lpstr>Visa Processing Companies</vt:lpstr>
      <vt:lpstr>AIRLINE TRAVEL </vt:lpstr>
      <vt:lpstr>Airline Tickets Requirements</vt:lpstr>
      <vt:lpstr>PowerPoint Presentation</vt:lpstr>
      <vt:lpstr>Keep Documents Safe</vt:lpstr>
      <vt:lpstr>Who needs to know to what</vt:lpstr>
      <vt:lpstr>Security Before the Airport </vt:lpstr>
      <vt:lpstr>Security At the Airport</vt:lpstr>
      <vt:lpstr>Airport Check In</vt:lpstr>
      <vt:lpstr>Baggage Allowances </vt:lpstr>
      <vt:lpstr>Airport Transiting</vt:lpstr>
      <vt:lpstr>OMG – I’m Stranded!</vt:lpstr>
      <vt:lpstr>Arrival at Host Country</vt:lpstr>
      <vt:lpstr> Register your trip </vt:lpstr>
      <vt:lpstr>Coming Home</vt:lpstr>
      <vt:lpstr>Health and Accident Insurance</vt:lpstr>
      <vt:lpstr>Health Insurance</vt:lpstr>
      <vt:lpstr>PowerPoint Presentation</vt:lpstr>
      <vt:lpstr>PowerPoint Presentation</vt:lpstr>
      <vt:lpstr>PowerPoint Presentation</vt:lpstr>
      <vt:lpstr>PowerPoint Presentation</vt:lpstr>
      <vt:lpstr>Good Morning Announcements</vt:lpstr>
      <vt:lpstr>Blazers, Pins, Presentations, Banners and Gifts ‘Be Grateful’</vt:lpstr>
      <vt:lpstr>Blazers</vt:lpstr>
      <vt:lpstr>Pins to Trade and as Gifts</vt:lpstr>
      <vt:lpstr>Your Presentation</vt:lpstr>
      <vt:lpstr>Rotary Club Banners</vt:lpstr>
      <vt:lpstr>Host Families</vt:lpstr>
      <vt:lpstr>Gifts in General</vt:lpstr>
      <vt:lpstr>  </vt:lpstr>
      <vt:lpstr>PowerPoint Presentation</vt:lpstr>
      <vt:lpstr>The Law and Travel</vt:lpstr>
      <vt:lpstr>The Law and Travel</vt:lpstr>
      <vt:lpstr>The Law and Travel</vt:lpstr>
      <vt:lpstr>The Law and Travel</vt:lpstr>
      <vt:lpstr>The Law and Travel</vt:lpstr>
      <vt:lpstr>The Law and Travel</vt:lpstr>
      <vt:lpstr>The Law and Travel</vt:lpstr>
      <vt:lpstr>The Law and Travel</vt:lpstr>
      <vt:lpstr>The Law and Travel</vt:lpstr>
      <vt:lpstr>The Law and Travel</vt:lpstr>
      <vt:lpstr>Packing ‘Your’ Attitude ‘Be of Service’</vt:lpstr>
      <vt:lpstr>Early Returns…… Why?</vt:lpstr>
      <vt:lpstr>Two Questions…..</vt:lpstr>
      <vt:lpstr>PowerPoint Presentation</vt:lpstr>
      <vt:lpstr>Common Errors that Cause Challenges</vt:lpstr>
      <vt:lpstr>The Six B’s:  Your Guide to Success</vt:lpstr>
      <vt:lpstr>Family Emergency</vt:lpstr>
      <vt:lpstr>PowerPoint Presentation</vt:lpstr>
      <vt:lpstr>Networking  Break</vt:lpstr>
      <vt:lpstr>Communication ‘Be Here Now’</vt:lpstr>
      <vt:lpstr>Popular Forms</vt:lpstr>
      <vt:lpstr>A whole new language</vt:lpstr>
      <vt:lpstr>Cyber Sense &amp; Cyber Safety</vt:lpstr>
      <vt:lpstr>Remember the saying</vt:lpstr>
      <vt:lpstr>Communicating in general</vt:lpstr>
      <vt:lpstr>Caution</vt:lpstr>
      <vt:lpstr>Home Ties and Communication</vt:lpstr>
      <vt:lpstr>Travel During Your Year Away ‘Be Here Now’</vt:lpstr>
      <vt:lpstr>Student Travel</vt:lpstr>
      <vt:lpstr>Student Travel</vt:lpstr>
      <vt:lpstr>Rotary Sponsored Trips and Tours</vt:lpstr>
      <vt:lpstr>Excessive Travel</vt:lpstr>
      <vt:lpstr>Remember</vt:lpstr>
      <vt:lpstr>  </vt:lpstr>
      <vt:lpstr>Family Costs</vt:lpstr>
      <vt:lpstr>Family Costs – additional things to think about</vt:lpstr>
      <vt:lpstr>Where or how do I get money?</vt:lpstr>
      <vt:lpstr>As you leave</vt:lpstr>
      <vt:lpstr>Tip of the day</vt:lpstr>
      <vt:lpstr>Student Panel--Morning</vt:lpstr>
      <vt:lpstr>Lunch</vt:lpstr>
      <vt:lpstr>Rebound Weekend </vt:lpstr>
      <vt:lpstr>Seabeck, Washington</vt:lpstr>
      <vt:lpstr>PowerPoint Presentation</vt:lpstr>
      <vt:lpstr>PowerPoint Presentation</vt:lpstr>
      <vt:lpstr>PowerPoint Presentation</vt:lpstr>
      <vt:lpstr>Rebound Parents Panel</vt:lpstr>
      <vt:lpstr>Summation, Questions, and Feedback</vt:lpstr>
      <vt:lpstr>Presentation of Regalia</vt:lpstr>
    </vt:vector>
  </TitlesOfParts>
  <Company>Grant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</dc:creator>
  <cp:lastModifiedBy>Craig Gillis</cp:lastModifiedBy>
  <cp:revision>240</cp:revision>
  <dcterms:created xsi:type="dcterms:W3CDTF">2007-02-27T21:55:17Z</dcterms:created>
  <dcterms:modified xsi:type="dcterms:W3CDTF">2017-03-05T23:59:49Z</dcterms:modified>
</cp:coreProperties>
</file>